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3" r:id="rId5"/>
    <p:sldId id="264" r:id="rId6"/>
    <p:sldId id="265" r:id="rId7"/>
    <p:sldId id="268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87" y="7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240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48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24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2206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8765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242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36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33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61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58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91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2A59-36CA-440A-ADC8-F08B35E132A2}" type="datetimeFigureOut">
              <a:rPr lang="sk-SK" smtClean="0"/>
              <a:pPr/>
              <a:t>1. 7. 2017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58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15967"/>
            <a:ext cx="7772400" cy="1882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 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tichí</a:t>
            </a:r>
            <a:b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2000" dirty="0">
                <a:latin typeface="+mn-lt"/>
              </a:rPr>
              <a:t>Blahoslavenstvá</a:t>
            </a:r>
            <a:r>
              <a:rPr lang="it-IT" sz="2000" dirty="0">
                <a:latin typeface="+mn-lt"/>
              </a:rPr>
              <a:t/>
            </a:r>
            <a:br>
              <a:rPr lang="it-IT" sz="2000" dirty="0">
                <a:latin typeface="+mn-lt"/>
              </a:rPr>
            </a:br>
            <a:r>
              <a:rPr lang="it-IT" sz="2000" dirty="0">
                <a:latin typeface="+mn-lt"/>
              </a:rPr>
              <a:t>(Mt 5,1-12)</a:t>
            </a:r>
            <a:br>
              <a:rPr lang="it-IT" sz="2000" dirty="0">
                <a:latin typeface="+mn-lt"/>
              </a:rPr>
            </a:b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8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002060"/>
                </a:solidFill>
                <a:latin typeface="+mn-lt"/>
              </a:rPr>
              <a:t>Blahoslavenstvo sa b</a:t>
            </a:r>
            <a:r>
              <a:rPr lang="it-IT" b="1" dirty="0" smtClean="0">
                <a:solidFill>
                  <a:srgbClr val="002060"/>
                </a:solidFill>
                <a:latin typeface="+mn-lt"/>
              </a:rPr>
              <a:t>iblic</a:t>
            </a:r>
            <a:r>
              <a:rPr lang="sk-SK" b="1" dirty="0" err="1" smtClean="0">
                <a:solidFill>
                  <a:srgbClr val="002060"/>
                </a:solidFill>
                <a:latin typeface="+mn-lt"/>
              </a:rPr>
              <a:t>ky</a:t>
            </a:r>
            <a:r>
              <a:rPr lang="sk-SK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sk-SK" b="1" dirty="0">
                <a:solidFill>
                  <a:srgbClr val="002060"/>
                </a:solidFill>
                <a:latin typeface="+mn-lt"/>
              </a:rPr>
              <a:t>vzťahuje na</a:t>
            </a:r>
            <a:r>
              <a:rPr lang="it-IT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sk-SK" b="1" dirty="0">
                <a:solidFill>
                  <a:srgbClr val="002060"/>
                </a:solidFill>
                <a:latin typeface="+mn-lt"/>
              </a:rPr>
              <a:t>Ž</a:t>
            </a:r>
            <a:r>
              <a:rPr lang="it-IT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+mn-lt"/>
              </a:rPr>
              <a:t>37,9-11</a:t>
            </a:r>
            <a:endParaRPr lang="sk-SK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291965" y="1681974"/>
            <a:ext cx="42233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[9] Všetci ničomníci budú zničení, lež tí, čo dúfajú v Pána, stanú sa dedičmi zeme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[10] Ešte chvíľku a už nebude hriešnika; budeš hľadať jeho miesto,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nenájdeš.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[11] 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Tichí však zdedia zem a budú žiť v šťastí a pokoji.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66" y="2776462"/>
            <a:ext cx="3770376" cy="282778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256538" y="5830747"/>
            <a:ext cx="1856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Blahoslavenstvá</a:t>
            </a:r>
          </a:p>
          <a:p>
            <a:pPr algn="ctr"/>
            <a:r>
              <a:rPr lang="sk-SK" dirty="0"/>
              <a:t>(</a:t>
            </a:r>
            <a:r>
              <a:rPr lang="sk-SK" dirty="0" err="1"/>
              <a:t>Mt</a:t>
            </a:r>
            <a:r>
              <a:rPr lang="sk-SK" dirty="0"/>
              <a:t> 5,1-12)</a:t>
            </a:r>
          </a:p>
        </p:txBody>
      </p:sp>
    </p:spTree>
    <p:extLst>
      <p:ext uri="{BB962C8B-B14F-4D97-AF65-F5344CB8AC3E}">
        <p14:creationId xmlns:p14="http://schemas.microsoft.com/office/powerpoint/2010/main" xmlns="" val="22672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latin typeface="+mn-lt"/>
              </a:rPr>
              <a:t>Výklad textu</a:t>
            </a:r>
            <a:endParaRPr lang="sk-SK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dirty="0"/>
              <a:t>Sloveso “zdediť” je </a:t>
            </a:r>
            <a:r>
              <a:rPr lang="sk-SK" sz="3200" dirty="0" err="1"/>
              <a:t>terminus</a:t>
            </a:r>
            <a:r>
              <a:rPr lang="sk-SK" sz="3200" dirty="0"/>
              <a:t> </a:t>
            </a:r>
            <a:r>
              <a:rPr lang="sk-SK" sz="3200" dirty="0" err="1"/>
              <a:t>tecnicus</a:t>
            </a:r>
            <a:r>
              <a:rPr lang="sk-SK" sz="3200" dirty="0"/>
              <a:t>, ktorý označuje najvyšší Boží dar, “zasľúbenú zem”. Slovo “tichý” sa dá preložiť ako </a:t>
            </a:r>
            <a:r>
              <a:rPr lang="sk-SK" sz="3200" b="1" dirty="0">
                <a:solidFill>
                  <a:srgbClr val="C00000"/>
                </a:solidFill>
              </a:rPr>
              <a:t>“vydedený</a:t>
            </a:r>
            <a:r>
              <a:rPr lang="sk-SK" sz="3200" b="1" dirty="0" smtClean="0">
                <a:solidFill>
                  <a:srgbClr val="C00000"/>
                </a:solidFill>
              </a:rPr>
              <a:t>”.</a:t>
            </a:r>
          </a:p>
          <a:p>
            <a:pPr algn="just"/>
            <a:endParaRPr lang="sk-SK" sz="3200" dirty="0"/>
          </a:p>
          <a:p>
            <a:pPr algn="just"/>
            <a:r>
              <a:rPr lang="sk-SK" sz="3200" dirty="0"/>
              <a:t>Pri rozdelení zasľúbenej zeme, bohužiaľ došlo k takej praxi: </a:t>
            </a:r>
            <a:r>
              <a:rPr lang="sk-SK" sz="3200" b="1" dirty="0"/>
              <a:t>v priebehu niekoľkých generácií niekoľko rodín vlastnilo väčšinu zeme a väčšina rodín zostala bez pôdy a teda aj bez dôstojnosti.  </a:t>
            </a:r>
          </a:p>
        </p:txBody>
      </p:sp>
    </p:spTree>
    <p:extLst>
      <p:ext uri="{BB962C8B-B14F-4D97-AF65-F5344CB8AC3E}">
        <p14:creationId xmlns:p14="http://schemas.microsoft.com/office/powerpoint/2010/main" xmlns="" val="12836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92274"/>
          </a:xfrm>
        </p:spPr>
        <p:txBody>
          <a:bodyPr>
            <a:normAutofit/>
          </a:bodyPr>
          <a:lstStyle/>
          <a:p>
            <a:pPr algn="ctr" defTabSz="762000" eaLnBrk="0" hangingPunct="0"/>
            <a:r>
              <a:rPr lang="sk-SK" b="1" dirty="0">
                <a:solidFill>
                  <a:srgbClr val="002060"/>
                </a:solidFill>
                <a:latin typeface="+mn-lt"/>
              </a:rPr>
              <a:t>Slovo</a:t>
            </a:r>
            <a:r>
              <a:rPr lang="it-IT" b="1" dirty="0">
                <a:solidFill>
                  <a:srgbClr val="002060"/>
                </a:solidFill>
                <a:latin typeface="+mn-lt"/>
              </a:rPr>
              <a:t> “</a:t>
            </a:r>
            <a:r>
              <a:rPr lang="sk-SK" b="1" dirty="0">
                <a:solidFill>
                  <a:srgbClr val="002060"/>
                </a:solidFill>
                <a:latin typeface="+mn-lt"/>
              </a:rPr>
              <a:t>tichý</a:t>
            </a:r>
            <a:r>
              <a:rPr lang="it-IT" b="1" dirty="0">
                <a:solidFill>
                  <a:srgbClr val="002060"/>
                </a:solidFill>
                <a:latin typeface="+mn-lt"/>
              </a:rPr>
              <a:t>” </a:t>
            </a:r>
            <a:r>
              <a:rPr lang="sk-SK" b="1" dirty="0">
                <a:solidFill>
                  <a:srgbClr val="002060"/>
                </a:solidFill>
                <a:latin typeface="+mn-lt"/>
              </a:rPr>
              <a:t>môže mať dva významy</a:t>
            </a:r>
            <a:endParaRPr lang="it-IT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2313432"/>
            <a:ext cx="7886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62000" eaLnBrk="0" hangingPunct="0">
              <a:buFont typeface="Wingdings" pitchFamily="2" charset="2"/>
              <a:buAutoNum type="arabicPeriod"/>
            </a:pPr>
            <a:r>
              <a:rPr lang="sk-SK" sz="3200" dirty="0"/>
              <a:t>V prvom prípade poukazuje na </a:t>
            </a:r>
            <a:r>
              <a:rPr lang="sk-SK" sz="3200" b="1" dirty="0"/>
              <a:t>kvalitu osoby</a:t>
            </a:r>
            <a:r>
              <a:rPr lang="it-IT" sz="3200" dirty="0"/>
              <a:t>;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 o pokornú osobu</a:t>
            </a:r>
            <a:r>
              <a:rPr lang="it-IT" sz="3200" dirty="0" smtClean="0"/>
              <a:t>,</a:t>
            </a:r>
            <a:r>
              <a:rPr lang="sk-SK" sz="3200" dirty="0" smtClean="0"/>
              <a:t> podľa </a:t>
            </a:r>
            <a:r>
              <a:rPr lang="sk-SK" sz="3200" dirty="0"/>
              <a:t>Ježišovho </a:t>
            </a:r>
            <a:r>
              <a:rPr lang="sk-SK" sz="3200" dirty="0" smtClean="0"/>
              <a:t>príkladu.</a:t>
            </a:r>
          </a:p>
          <a:p>
            <a:pPr defTabSz="762000" eaLnBrk="0" hangingPunct="0"/>
            <a:endParaRPr lang="sk-SK" sz="3200" dirty="0"/>
          </a:p>
          <a:p>
            <a:pPr defTabSz="762000" eaLnBrk="0" hangingPunct="0"/>
            <a:r>
              <a:rPr lang="sk-SK" sz="3200" dirty="0" smtClean="0"/>
              <a:t>Skutočne </a:t>
            </a:r>
            <a:r>
              <a:rPr lang="sk-SK" sz="3200" dirty="0"/>
              <a:t>nenásilný postoj, ktorý robí ten, kto vie byť aj tvrdý pred utláčateľom, kto vie zoči voči nespravodlivosti silno </a:t>
            </a:r>
            <a:r>
              <a:rPr lang="sk-SK" sz="3200" dirty="0" smtClean="0"/>
              <a:t>kričať, ale neuchyľuje sa k násiliu a pomste.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151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77239" y="1578555"/>
            <a:ext cx="8037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 eaLnBrk="0" hangingPunct="0"/>
            <a:r>
              <a:rPr lang="sk-SK" sz="3200" dirty="0" smtClean="0"/>
              <a:t>2. Z </a:t>
            </a:r>
            <a:r>
              <a:rPr lang="sk-SK" sz="3200" dirty="0"/>
              <a:t>kontextu blahoslavenstiev vyplýva, že Ježiš slovo</a:t>
            </a:r>
            <a:r>
              <a:rPr lang="it-IT" sz="3200" dirty="0"/>
              <a:t> “</a:t>
            </a:r>
            <a:r>
              <a:rPr lang="sk-SK" sz="3200" dirty="0"/>
              <a:t>tichý</a:t>
            </a:r>
            <a:r>
              <a:rPr lang="it-IT" sz="3200" dirty="0"/>
              <a:t>”</a:t>
            </a:r>
            <a:r>
              <a:rPr lang="sk-SK" sz="3200" dirty="0"/>
              <a:t> nepoužíva preto, aby vyjadril kvalitu osoby</a:t>
            </a:r>
            <a:r>
              <a:rPr lang="it-IT" sz="3200" dirty="0"/>
              <a:t>, </a:t>
            </a:r>
            <a:r>
              <a:rPr lang="sk-SK" sz="3200" dirty="0"/>
              <a:t>ale </a:t>
            </a:r>
            <a:r>
              <a:rPr lang="sk-SK" sz="3200" dirty="0" smtClean="0"/>
              <a:t>n</a:t>
            </a:r>
            <a:r>
              <a:rPr lang="it-IT" sz="3200" dirty="0" smtClean="0"/>
              <a:t>a </a:t>
            </a:r>
            <a:r>
              <a:rPr lang="it-IT" sz="3200" b="1" dirty="0"/>
              <a:t>soci</a:t>
            </a:r>
            <a:r>
              <a:rPr lang="sk-SK" sz="3200" b="1" dirty="0"/>
              <a:t>á</a:t>
            </a:r>
            <a:r>
              <a:rPr lang="it-IT" sz="3200" b="1" dirty="0"/>
              <a:t>l</a:t>
            </a:r>
            <a:r>
              <a:rPr lang="sk-SK" sz="3200" b="1" dirty="0"/>
              <a:t>n</a:t>
            </a:r>
            <a:r>
              <a:rPr lang="it-IT" sz="3200" b="1" dirty="0"/>
              <a:t>e</a:t>
            </a:r>
            <a:r>
              <a:rPr lang="sk-SK" sz="3200" b="1" dirty="0"/>
              <a:t> </a:t>
            </a:r>
            <a:r>
              <a:rPr lang="sk-SK" sz="3200" b="1" dirty="0" smtClean="0"/>
              <a:t>podmienky</a:t>
            </a:r>
            <a:r>
              <a:rPr lang="it-IT" sz="3200" dirty="0" smtClean="0"/>
              <a:t>: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označuje osoby, ktoré boli o všetko obraté, ktoré stratili zem. 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endParaRPr lang="sk-SK" sz="3200" b="1" dirty="0">
              <a:solidFill>
                <a:srgbClr val="C0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68780" y="409694"/>
            <a:ext cx="7054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dirty="0">
                <a:solidFill>
                  <a:srgbClr val="002060"/>
                </a:solidFill>
              </a:rPr>
              <a:t>Slovo</a:t>
            </a:r>
            <a:r>
              <a:rPr lang="it-IT" sz="4400" b="1" dirty="0">
                <a:solidFill>
                  <a:srgbClr val="002060"/>
                </a:solidFill>
              </a:rPr>
              <a:t> “</a:t>
            </a:r>
            <a:r>
              <a:rPr lang="sk-SK" sz="4400" b="1" dirty="0">
                <a:solidFill>
                  <a:srgbClr val="002060"/>
                </a:solidFill>
              </a:rPr>
              <a:t>tichý</a:t>
            </a:r>
            <a:r>
              <a:rPr lang="it-IT" sz="4400" b="1" dirty="0">
                <a:solidFill>
                  <a:srgbClr val="002060"/>
                </a:solidFill>
              </a:rPr>
              <a:t>” </a:t>
            </a:r>
            <a:r>
              <a:rPr lang="sk-SK" sz="4400" b="1" dirty="0" smtClean="0">
                <a:solidFill>
                  <a:srgbClr val="002060"/>
                </a:solidFill>
              </a:rPr>
              <a:t>– druhý význam</a:t>
            </a:r>
            <a:endParaRPr lang="sk-SK" sz="4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1106" y="3823716"/>
            <a:ext cx="38004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3257550"/>
            <a:ext cx="4762500" cy="36004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latin typeface="+mn-lt"/>
              </a:rPr>
              <a:t>Správna interpretácia</a:t>
            </a:r>
            <a:endParaRPr lang="sk-SK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2960" y="160839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Vydedení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ktorí prišli o všetko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 existuje skupina, ktorá sa dobrovoľne rozhodla neobohacovať sa):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blahoslavení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 nájdu dôstojnosť, ktorú nikdy predtým nezakúsili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63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15967"/>
            <a:ext cx="7772400" cy="1882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 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tichí</a:t>
            </a:r>
            <a:b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2000" dirty="0">
                <a:latin typeface="+mn-lt"/>
              </a:rPr>
              <a:t>Blahoslavenstvá</a:t>
            </a:r>
            <a:r>
              <a:rPr lang="it-IT" sz="2000" dirty="0">
                <a:latin typeface="+mn-lt"/>
              </a:rPr>
              <a:t/>
            </a:r>
            <a:br>
              <a:rPr lang="it-IT" sz="2000" dirty="0">
                <a:latin typeface="+mn-lt"/>
              </a:rPr>
            </a:br>
            <a:r>
              <a:rPr lang="it-IT" sz="2000" dirty="0">
                <a:latin typeface="+mn-lt"/>
              </a:rPr>
              <a:t>(Mt 5,1-12)</a:t>
            </a:r>
            <a:br>
              <a:rPr lang="it-IT" sz="2000" dirty="0">
                <a:latin typeface="+mn-lt"/>
              </a:rPr>
            </a:b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8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259</Words>
  <Application>Microsoft Office PowerPoint</Application>
  <PresentationFormat>Prezentácia na obrazovke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Blahoslavení  tichí Blahoslavenstvá (Mt 5,1-12) </vt:lpstr>
      <vt:lpstr>Blahoslavenstvo sa biblicky vzťahuje na: Ž 37,9-11</vt:lpstr>
      <vt:lpstr>Výklad textu</vt:lpstr>
      <vt:lpstr>Slovo “tichý” môže mať dva významy</vt:lpstr>
      <vt:lpstr>Snímka 5</vt:lpstr>
      <vt:lpstr>Správna interpretácia</vt:lpstr>
      <vt:lpstr>Blahoslavení  tichí Blahoslavenstvá (Mt 5,1-12)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Blahoslavení  chudobní v duchu</dc:title>
  <dc:creator>admin</dc:creator>
  <cp:lastModifiedBy>Cyril</cp:lastModifiedBy>
  <cp:revision>23</cp:revision>
  <dcterms:created xsi:type="dcterms:W3CDTF">2017-06-01T17:52:09Z</dcterms:created>
  <dcterms:modified xsi:type="dcterms:W3CDTF">2017-07-01T11:17:08Z</dcterms:modified>
</cp:coreProperties>
</file>