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8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240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7487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0244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2206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8765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242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0361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3336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761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583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8919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2A59-36CA-440A-ADC8-F08B35E132A2}" type="datetimeFigureOut">
              <a:rPr lang="sk-SK" smtClean="0"/>
              <a:pPr/>
              <a:t>26. 6. 2017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8580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917" y="128016"/>
            <a:ext cx="4552166" cy="47221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315967"/>
            <a:ext cx="7772400" cy="18823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Blahoslavení  </a:t>
            </a:r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plačúci</a:t>
            </a:r>
            <a:endParaRPr lang="sk-S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8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Blahoslavení plačúci (zarmútení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endParaRPr lang="sk-SK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1582341"/>
            <a:ext cx="75735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600" dirty="0"/>
              <a:t>„Plačúci”, „zarmútení, smutní" slovenský preklad ich identifikuje s hocijakou osobou, ktorá trpí v širokom zmysle tohto slova, ktorý má v slovenskom jazyku</a:t>
            </a:r>
            <a:r>
              <a:rPr lang="sk-SK" sz="2600" dirty="0" smtClean="0"/>
              <a:t>.</a:t>
            </a:r>
          </a:p>
          <a:p>
            <a:endParaRPr lang="sk-SK" sz="2600" dirty="0"/>
          </a:p>
          <a:p>
            <a:r>
              <a:rPr lang="sk-SK" sz="2600" dirty="0"/>
              <a:t>Grécky výraz, ktorý používa evanjelista veľmi významne zužuje jeho zmysel a </a:t>
            </a:r>
            <a:r>
              <a:rPr lang="sk-SK" sz="2600" b="1" dirty="0">
                <a:solidFill>
                  <a:schemeClr val="accent1">
                    <a:lumMod val="50000"/>
                  </a:schemeClr>
                </a:solidFill>
              </a:rPr>
              <a:t>označuje “smútok” </a:t>
            </a:r>
            <a:r>
              <a:rPr lang="sk-SK" sz="2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600" b="1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sk-SK" sz="2600" b="1" dirty="0">
                <a:solidFill>
                  <a:schemeClr val="accent1">
                    <a:lumMod val="50000"/>
                  </a:schemeClr>
                </a:solidFill>
              </a:rPr>
              <a:t>tých, ktorí sú zarmútení pre takú veľkú bolesť, že musí byť vonkajšie vyjadrená gestami a lamentovaním podľa židovského zvyku. </a:t>
            </a:r>
            <a:endParaRPr lang="sk-SK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k-SK" sz="2600" dirty="0"/>
          </a:p>
          <a:p>
            <a:r>
              <a:rPr lang="sk-SK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Zvyčajne sa spája s “plačom” na rozdiel od smútku, ktorý označuje skôr vnútorné trápenie.</a:t>
            </a:r>
          </a:p>
        </p:txBody>
      </p:sp>
    </p:spTree>
    <p:extLst>
      <p:ext uri="{BB962C8B-B14F-4D97-AF65-F5344CB8AC3E}">
        <p14:creationId xmlns:p14="http://schemas.microsoft.com/office/powerpoint/2010/main" xmlns="" val="226722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92274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Blahoslavenstvo sa 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biblicky vzťahuje 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I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z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61,2c-3a</a:t>
            </a:r>
            <a:br>
              <a:rPr lang="it-IT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sk-SK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3685032"/>
            <a:ext cx="7886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/>
              <a:t>[2c] na potešenie všetkých </a:t>
            </a:r>
            <a:r>
              <a:rPr lang="sk-SK" sz="3200" b="1" dirty="0">
                <a:solidFill>
                  <a:srgbClr val="FF0000"/>
                </a:solidFill>
              </a:rPr>
              <a:t>zarmútených</a:t>
            </a:r>
            <a:r>
              <a:rPr lang="sk-SK" sz="3200" dirty="0"/>
              <a:t>, [3a] aby som dal </a:t>
            </a:r>
            <a:r>
              <a:rPr lang="sk-SK" sz="3200" b="1" dirty="0">
                <a:solidFill>
                  <a:srgbClr val="FF0000"/>
                </a:solidFill>
              </a:rPr>
              <a:t>zarmúteným</a:t>
            </a:r>
            <a:r>
              <a:rPr lang="sk-SK" sz="3200" dirty="0">
                <a:solidFill>
                  <a:srgbClr val="FF0000"/>
                </a:solidFill>
              </a:rPr>
              <a:t> </a:t>
            </a:r>
            <a:r>
              <a:rPr lang="sk-SK" sz="3200" dirty="0" err="1"/>
              <a:t>Siona</a:t>
            </a:r>
            <a:r>
              <a:rPr lang="sk-SK" sz="3200" dirty="0"/>
              <a:t>, aby som im dal veniec namiesto popola, olej plesania namiesto smútku, rúcho radosti miesto sklesnutého ducha. </a:t>
            </a:r>
          </a:p>
        </p:txBody>
      </p:sp>
      <p:sp>
        <p:nvSpPr>
          <p:cNvPr id="4" name="Obdĺžnik 3"/>
          <p:cNvSpPr/>
          <p:nvPr/>
        </p:nvSpPr>
        <p:spPr>
          <a:xfrm>
            <a:off x="628650" y="1746040"/>
            <a:ext cx="7710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i="1" dirty="0" smtClean="0"/>
              <a:t>Duch </a:t>
            </a:r>
            <a:r>
              <a:rPr lang="sk-SK" sz="2400" i="1" dirty="0"/>
              <a:t>Pána, Jahveho, je na mne, pretože ma Pán pomazal, poslal ma hlásať radosť ubitým, obviazať zlomených srdcom, </a:t>
            </a:r>
            <a:r>
              <a:rPr lang="sk-SK" sz="2400" i="1" dirty="0" smtClean="0"/>
              <a:t>zajatcom </a:t>
            </a:r>
            <a:r>
              <a:rPr lang="sk-SK" sz="2400" i="1" dirty="0"/>
              <a:t>ohlásiť slobodu a spútaným oslobodenie</a:t>
            </a:r>
            <a:r>
              <a:rPr lang="sk-SK" sz="2400" i="1" dirty="0" smtClean="0"/>
              <a:t>. </a:t>
            </a:r>
            <a:r>
              <a:rPr lang="sk-SK" sz="2400" dirty="0"/>
              <a:t>Ohlásiť rok Pánovej milosti a deň pomsty nášho </a:t>
            </a:r>
            <a:r>
              <a:rPr lang="sk-SK" sz="2400" dirty="0" smtClean="0"/>
              <a:t>Boha...</a:t>
            </a:r>
            <a:endParaRPr lang="sk-SK" sz="2400" i="1" dirty="0"/>
          </a:p>
        </p:txBody>
      </p:sp>
    </p:spTree>
    <p:extLst>
      <p:ext uri="{BB962C8B-B14F-4D97-AF65-F5344CB8AC3E}">
        <p14:creationId xmlns:p14="http://schemas.microsoft.com/office/powerpoint/2010/main" xmlns="" val="31515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40664" y="536139"/>
            <a:ext cx="8037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/>
              <a:t>“Zarmútení </a:t>
            </a:r>
            <a:r>
              <a:rPr lang="sk-SK" sz="3200" b="1" dirty="0" err="1"/>
              <a:t>Siona</a:t>
            </a:r>
            <a:r>
              <a:rPr lang="sk-SK" sz="3200" b="1" dirty="0"/>
              <a:t>” sú tí, ktorí sú utláčaní dvojitou formou nespravodlivosti: </a:t>
            </a:r>
            <a:r>
              <a:rPr lang="sk-SK" sz="3200" b="1" dirty="0">
                <a:solidFill>
                  <a:srgbClr val="FF0000"/>
                </a:solidFill>
              </a:rPr>
              <a:t>politickou a ekonomickou</a:t>
            </a:r>
            <a:r>
              <a:rPr lang="sk-SK" sz="3200" b="1" dirty="0" smtClean="0">
                <a:solidFill>
                  <a:srgbClr val="FF0000"/>
                </a:solidFill>
              </a:rPr>
              <a:t>.</a:t>
            </a:r>
          </a:p>
          <a:p>
            <a:endParaRPr lang="sk-SK" sz="3200" dirty="0"/>
          </a:p>
          <a:p>
            <a:r>
              <a:rPr lang="sk-SK" sz="3200" dirty="0"/>
              <a:t>Pre lepšie pochopenie, môže byť slovo “plačúci” nahradené slovom “utláčaní</a:t>
            </a:r>
            <a:r>
              <a:rPr lang="sk-SK" sz="3200" dirty="0" smtClean="0"/>
              <a:t>”.</a:t>
            </a:r>
          </a:p>
          <a:p>
            <a:endParaRPr lang="sk-SK" sz="3200" dirty="0"/>
          </a:p>
          <a:p>
            <a:r>
              <a:rPr lang="sk-SK" sz="3200" dirty="0"/>
              <a:t>Evanjelisti nepoužívajú sloveso “povzbudiť” (</a:t>
            </a:r>
            <a:r>
              <a:rPr lang="sk-SK" sz="3200" dirty="0" err="1"/>
              <a:t>enischuo</a:t>
            </a:r>
            <a:r>
              <a:rPr lang="sk-SK" sz="3200" dirty="0"/>
              <a:t>), ale “</a:t>
            </a:r>
            <a:r>
              <a:rPr lang="sk-SK" sz="3200" b="1" dirty="0"/>
              <a:t>potešiť</a:t>
            </a:r>
            <a:r>
              <a:rPr lang="sk-SK" sz="3200" dirty="0"/>
              <a:t>” (</a:t>
            </a:r>
            <a:r>
              <a:rPr lang="sk-SK" sz="3200" dirty="0" err="1"/>
              <a:t>paraklein</a:t>
            </a:r>
            <a:r>
              <a:rPr lang="sk-SK" sz="3200" dirty="0"/>
              <a:t>). Prvé označuje morálnu podporu, </a:t>
            </a:r>
            <a:r>
              <a:rPr lang="sk-SK" sz="3200" b="1" dirty="0">
                <a:solidFill>
                  <a:srgbClr val="FF0000"/>
                </a:solidFill>
              </a:rPr>
              <a:t>druhé konanie, ktoré sa snaží odstrániť príčiny utrpenia. </a:t>
            </a:r>
          </a:p>
        </p:txBody>
      </p:sp>
    </p:spTree>
    <p:extLst>
      <p:ext uri="{BB962C8B-B14F-4D97-AF65-F5344CB8AC3E}">
        <p14:creationId xmlns:p14="http://schemas.microsoft.com/office/powerpoint/2010/main" xmlns="" val="339236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0" y="3104578"/>
            <a:ext cx="4667250" cy="36480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Interpretácia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2960" y="160839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200" b="1" dirty="0"/>
              <a:t>Utláčaní politickými, či ekonomickými podmienkami </a:t>
            </a:r>
            <a:r>
              <a:rPr lang="sk-SK" sz="3200" dirty="0" smtClean="0"/>
              <a:t>(skupina </a:t>
            </a:r>
            <a:r>
              <a:rPr lang="sk-SK" sz="3200" dirty="0"/>
              <a:t>ktorá sa dobrovoľne rozhodla neobohacovať sa): </a:t>
            </a:r>
            <a:r>
              <a:rPr lang="sk-SK" sz="3200" b="1" dirty="0" smtClean="0">
                <a:solidFill>
                  <a:srgbClr val="FF0000"/>
                </a:solidFill>
              </a:rPr>
              <a:t>šťastní, </a:t>
            </a:r>
            <a:r>
              <a:rPr lang="sk-SK" sz="3200" b="1" dirty="0">
                <a:solidFill>
                  <a:srgbClr val="FF0000"/>
                </a:solidFill>
              </a:rPr>
              <a:t>lebo </a:t>
            </a:r>
            <a:r>
              <a:rPr lang="sk-SK" sz="3200" b="1" dirty="0" smtClean="0">
                <a:solidFill>
                  <a:srgbClr val="FF0000"/>
                </a:solidFill>
              </a:rPr>
              <a:t>Boh odstráni príčiny ich utrpenia. </a:t>
            </a:r>
            <a:endParaRPr lang="sk-S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07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917" y="128016"/>
            <a:ext cx="4552166" cy="47221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315967"/>
            <a:ext cx="7772400" cy="18823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Blahoslavení  </a:t>
            </a:r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plačúci</a:t>
            </a:r>
            <a:endParaRPr lang="sk-S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9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230</Words>
  <Application>Microsoft Office PowerPoint</Application>
  <PresentationFormat>Prezentácia na obrazovke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Blahoslavení  plačúci</vt:lpstr>
      <vt:lpstr>Blahoslavení plačúci (zarmútení)</vt:lpstr>
      <vt:lpstr>Blahoslavenstvo sa biblicky vzťahuje na: Iz 61,2c-3a </vt:lpstr>
      <vt:lpstr>Snímka 4</vt:lpstr>
      <vt:lpstr>Interpretácia</vt:lpstr>
      <vt:lpstr>Blahoslavení  plačúci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Blahoslavení  chudobní v duchu</dc:title>
  <dc:creator>admin</dc:creator>
  <cp:lastModifiedBy>Cyril</cp:lastModifiedBy>
  <cp:revision>17</cp:revision>
  <dcterms:created xsi:type="dcterms:W3CDTF">2017-06-01T17:52:09Z</dcterms:created>
  <dcterms:modified xsi:type="dcterms:W3CDTF">2017-06-26T07:33:34Z</dcterms:modified>
</cp:coreProperties>
</file>