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24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48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4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06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6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4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3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33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61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91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58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12663"/>
            <a:ext cx="7772400" cy="18823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chudobní </a:t>
            </a: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duchu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898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28566" y="329691"/>
            <a:ext cx="395657" cy="262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8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8924192" y="504092"/>
            <a:ext cx="77666" cy="58263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153834" y="326562"/>
            <a:ext cx="2901482" cy="4900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Blahoslavenstvá</a:t>
            </a:r>
            <a:endParaRPr lang="it-IT" sz="1292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(Mt 5,1-12)</a:t>
            </a: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3253144" y="304961"/>
            <a:ext cx="3824681" cy="54694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477" dirty="0">
                <a:solidFill>
                  <a:srgbClr val="0000FF"/>
                </a:solidFill>
                <a:latin typeface="Comic Sans MS" pitchFamily="66" charset="0"/>
              </a:rPr>
              <a:t>Blahoslavení chudobní v duchu </a:t>
            </a:r>
            <a:r>
              <a:rPr lang="it-IT" sz="1477" dirty="0">
                <a:solidFill>
                  <a:srgbClr val="0000FF"/>
                </a:solidFill>
                <a:latin typeface="Comic Sans MS" pitchFamily="66" charset="0"/>
              </a:rPr>
              <a:t>(3)</a:t>
            </a:r>
          </a:p>
          <a:p>
            <a:pPr algn="ctr">
              <a:defRPr/>
            </a:pPr>
            <a:endParaRPr lang="it-IT" sz="1477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8528566" y="593462"/>
            <a:ext cx="395657" cy="433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fld id="{E1D16E6F-BEB1-43AC-83CA-2B532C7585F4}" type="slidenum">
              <a:rPr lang="it-IT" sz="1108">
                <a:solidFill>
                  <a:srgbClr val="0000FF"/>
                </a:solidFill>
                <a:latin typeface="Comic Sans MS" pitchFamily="66" charset="0"/>
              </a:rPr>
              <a:pPr algn="ctr">
                <a:defRPr/>
              </a:pPr>
              <a:t>2</a:t>
            </a:fld>
            <a:r>
              <a:rPr lang="it-IT" sz="1108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32885" y="593481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</a:t>
            </a:r>
            <a:r>
              <a:rPr lang="it-IT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11866" y="329712"/>
            <a:ext cx="1252903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Črepiny Evanjelia</a:t>
            </a:r>
            <a:r>
              <a:rPr lang="it-IT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330" name="Rectangle 5"/>
          <p:cNvSpPr>
            <a:spLocks noChangeArrowheads="1"/>
          </p:cNvSpPr>
          <p:nvPr/>
        </p:nvSpPr>
        <p:spPr bwMode="auto">
          <a:xfrm rot="-5400000">
            <a:off x="4560277" y="2129205"/>
            <a:ext cx="90854" cy="87073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2885" y="329712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it-IT" sz="923" dirty="0" err="1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N°</a:t>
            </a:r>
            <a:endParaRPr lang="it-IT" sz="923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336431" y="1101969"/>
            <a:ext cx="6119446" cy="310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3527" tIns="41031" rIns="83527" bIns="41031">
            <a:spAutoFit/>
          </a:bodyPr>
          <a:lstStyle>
            <a:defPPr>
              <a:defRPr lang="it-IT"/>
            </a:defPPr>
            <a:lvl1pPr algn="ctr" defTabSz="762000" eaLnBrk="0" hangingPunct="0">
              <a:defRPr sz="1600" b="1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sk-SK" sz="1477" dirty="0"/>
              <a:t>Vzťah medzi</a:t>
            </a:r>
            <a:r>
              <a:rPr lang="it-IT" sz="1477" dirty="0"/>
              <a:t> Mt</a:t>
            </a:r>
            <a:r>
              <a:rPr lang="sk-SK" sz="1477" dirty="0"/>
              <a:t> </a:t>
            </a:r>
            <a:r>
              <a:rPr lang="it-IT" sz="1477" dirty="0"/>
              <a:t>5,3 </a:t>
            </a:r>
            <a:r>
              <a:rPr lang="sk-SK" sz="1477" dirty="0"/>
              <a:t>a</a:t>
            </a:r>
            <a:r>
              <a:rPr lang="it-IT" sz="1477" dirty="0"/>
              <a:t> Mt</a:t>
            </a:r>
            <a:r>
              <a:rPr lang="sk-SK" sz="1477" dirty="0"/>
              <a:t> </a:t>
            </a:r>
            <a:r>
              <a:rPr lang="it-IT" sz="1477" dirty="0"/>
              <a:t>6,19-20 (</a:t>
            </a:r>
            <a:r>
              <a:rPr lang="sk-SK" sz="1477" dirty="0"/>
              <a:t>reč na vrchu</a:t>
            </a:r>
            <a:r>
              <a:rPr lang="it-IT" sz="1477" dirty="0"/>
              <a:t>)</a:t>
            </a:r>
          </a:p>
        </p:txBody>
      </p:sp>
      <p:sp>
        <p:nvSpPr>
          <p:cNvPr id="13335" name="Text Box 17"/>
          <p:cNvSpPr txBox="1">
            <a:spLocks noChangeArrowheads="1"/>
          </p:cNvSpPr>
          <p:nvPr/>
        </p:nvSpPr>
        <p:spPr bwMode="auto">
          <a:xfrm>
            <a:off x="422031" y="1735016"/>
            <a:ext cx="3657600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latin typeface="Comic Sans MS" pitchFamily="66" charset="0"/>
              </a:rPr>
              <a:t>Mt 5,3a</a:t>
            </a:r>
            <a:r>
              <a:rPr lang="it-IT" sz="1292" dirty="0">
                <a:latin typeface="Comic Sans MS" pitchFamily="66" charset="0"/>
              </a:rPr>
              <a:t> : </a:t>
            </a:r>
            <a:r>
              <a:rPr lang="sk-SK" sz="1292" dirty="0">
                <a:latin typeface="Comic Sans MS" pitchFamily="66" charset="0"/>
              </a:rPr>
              <a:t>Blahoslavení</a:t>
            </a:r>
            <a:r>
              <a:rPr lang="it-IT" sz="1292" dirty="0">
                <a:latin typeface="Comic Sans MS" pitchFamily="66" charset="0"/>
              </a:rPr>
              <a:t> </a:t>
            </a:r>
            <a:r>
              <a:rPr lang="sk-SK" sz="1292" dirty="0">
                <a:latin typeface="Comic Sans MS" pitchFamily="66" charset="0"/>
              </a:rPr>
              <a:t>chudobní v duchu</a:t>
            </a:r>
            <a:r>
              <a:rPr lang="it-IT" sz="1292" dirty="0">
                <a:latin typeface="Comic Sans MS" pitchFamily="66" charset="0"/>
              </a:rPr>
              <a:t>,  </a:t>
            </a:r>
          </a:p>
        </p:txBody>
      </p:sp>
      <p:sp>
        <p:nvSpPr>
          <p:cNvPr id="13336" name="Text Box 18"/>
          <p:cNvSpPr txBox="1">
            <a:spLocks noChangeArrowheads="1"/>
          </p:cNvSpPr>
          <p:nvPr/>
        </p:nvSpPr>
        <p:spPr bwMode="auto">
          <a:xfrm>
            <a:off x="422031" y="2438400"/>
            <a:ext cx="3587262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latin typeface="Comic Sans MS" pitchFamily="66" charset="0"/>
              </a:rPr>
              <a:t>Mt 5,3b</a:t>
            </a:r>
            <a:r>
              <a:rPr lang="it-IT" sz="1292" dirty="0">
                <a:latin typeface="Comic Sans MS" pitchFamily="66" charset="0"/>
              </a:rPr>
              <a:t> : </a:t>
            </a:r>
            <a:r>
              <a:rPr lang="sk-SK" sz="1292" dirty="0">
                <a:latin typeface="Comic Sans MS" pitchFamily="66" charset="0"/>
              </a:rPr>
              <a:t>lebo ich je nebeské kráľovstvo</a:t>
            </a:r>
            <a:r>
              <a:rPr lang="it-IT" sz="1292" dirty="0">
                <a:latin typeface="Comic Sans MS" pitchFamily="66" charset="0"/>
              </a:rPr>
              <a:t>.</a:t>
            </a:r>
          </a:p>
        </p:txBody>
      </p:sp>
      <p:sp>
        <p:nvSpPr>
          <p:cNvPr id="13337" name="Text Box 19"/>
          <p:cNvSpPr txBox="1">
            <a:spLocks noChangeArrowheads="1"/>
          </p:cNvSpPr>
          <p:nvPr/>
        </p:nvSpPr>
        <p:spPr bwMode="auto">
          <a:xfrm>
            <a:off x="4853354" y="1524001"/>
            <a:ext cx="3938954" cy="688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solidFill>
                  <a:srgbClr val="0000FF"/>
                </a:solidFill>
                <a:latin typeface="Comic Sans MS" pitchFamily="66" charset="0"/>
              </a:rPr>
              <a:t>Mt 6,19</a:t>
            </a:r>
            <a:r>
              <a:rPr lang="it-IT" sz="1292" dirty="0">
                <a:solidFill>
                  <a:srgbClr val="0000FF"/>
                </a:solidFill>
                <a:latin typeface="Comic Sans MS" pitchFamily="66" charset="0"/>
              </a:rPr>
              <a:t>: Nezhromažďujte si poklady na zemi, kde ich moľ a hrdza ničia a kde sa zlodeji dobýjajú a kradnú.</a:t>
            </a:r>
          </a:p>
        </p:txBody>
      </p:sp>
      <p:sp>
        <p:nvSpPr>
          <p:cNvPr id="13338" name="Text Box 20"/>
          <p:cNvSpPr txBox="1">
            <a:spLocks noChangeArrowheads="1"/>
          </p:cNvSpPr>
          <p:nvPr/>
        </p:nvSpPr>
        <p:spPr bwMode="auto">
          <a:xfrm>
            <a:off x="4853354" y="2227385"/>
            <a:ext cx="3938954" cy="688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solidFill>
                  <a:srgbClr val="0000FF"/>
                </a:solidFill>
                <a:latin typeface="Comic Sans MS" pitchFamily="66" charset="0"/>
              </a:rPr>
              <a:t>Mt 6,20</a:t>
            </a:r>
            <a:r>
              <a:rPr lang="it-IT" sz="1292" dirty="0">
                <a:solidFill>
                  <a:srgbClr val="0000FF"/>
                </a:solidFill>
                <a:latin typeface="Comic Sans MS" pitchFamily="66" charset="0"/>
              </a:rPr>
              <a:t> : V nebi si zhromažďujte poklady; tam ich neničí ani moľ, ani hrdza a tam sa zlodeji nedobýjajú a nekradnú.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125416" y="3106615"/>
            <a:ext cx="6611815" cy="310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3527" tIns="41031" rIns="83527" bIns="41031">
            <a:spAutoFit/>
          </a:bodyPr>
          <a:lstStyle>
            <a:defPPr>
              <a:defRPr lang="it-IT"/>
            </a:defPPr>
            <a:lvl1pPr algn="ctr" defTabSz="762000" eaLnBrk="0" hangingPunct="0">
              <a:defRPr sz="1600" b="1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sk-SK" sz="1477" dirty="0"/>
              <a:t>Vzťah medzi </a:t>
            </a:r>
            <a:r>
              <a:rPr lang="it-IT" sz="1477" dirty="0"/>
              <a:t>Mt 5,3 </a:t>
            </a:r>
            <a:r>
              <a:rPr lang="sk-SK" sz="1477" dirty="0"/>
              <a:t>a</a:t>
            </a:r>
            <a:r>
              <a:rPr lang="it-IT" sz="1477" dirty="0"/>
              <a:t> Mt 16,19-24 (</a:t>
            </a:r>
            <a:r>
              <a:rPr lang="sk-SK" sz="1477" dirty="0"/>
              <a:t>bohatý mladík</a:t>
            </a:r>
            <a:r>
              <a:rPr lang="it-IT" sz="1477" dirty="0"/>
              <a:t>)</a:t>
            </a:r>
          </a:p>
        </p:txBody>
      </p:sp>
      <p:sp>
        <p:nvSpPr>
          <p:cNvPr id="13340" name="Text Box 22"/>
          <p:cNvSpPr txBox="1">
            <a:spLocks noChangeArrowheads="1"/>
          </p:cNvSpPr>
          <p:nvPr/>
        </p:nvSpPr>
        <p:spPr bwMode="auto">
          <a:xfrm>
            <a:off x="844062" y="3969728"/>
            <a:ext cx="2602523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latin typeface="Comic Sans MS" pitchFamily="66" charset="0"/>
              </a:rPr>
              <a:t>Mt 5,3a</a:t>
            </a:r>
            <a:r>
              <a:rPr lang="it-IT" sz="1292" dirty="0">
                <a:latin typeface="Comic Sans MS" pitchFamily="66" charset="0"/>
              </a:rPr>
              <a:t> : </a:t>
            </a:r>
            <a:r>
              <a:rPr lang="sk-SK" sz="1292" dirty="0">
                <a:latin typeface="Comic Sans MS" pitchFamily="66" charset="0"/>
              </a:rPr>
              <a:t>chudobní v duchu</a:t>
            </a:r>
            <a:r>
              <a:rPr lang="it-IT" sz="1292" dirty="0">
                <a:latin typeface="Comic Sans MS" pitchFamily="66" charset="0"/>
              </a:rPr>
              <a:t>,  </a:t>
            </a:r>
          </a:p>
        </p:txBody>
      </p:sp>
      <p:sp>
        <p:nvSpPr>
          <p:cNvPr id="13341" name="Text Box 23"/>
          <p:cNvSpPr txBox="1">
            <a:spLocks noChangeArrowheads="1"/>
          </p:cNvSpPr>
          <p:nvPr/>
        </p:nvSpPr>
        <p:spPr bwMode="auto">
          <a:xfrm>
            <a:off x="844062" y="4884128"/>
            <a:ext cx="3596053" cy="4900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03402" eaLnBrk="0" hangingPunct="0"/>
            <a:r>
              <a:rPr lang="it-IT" sz="1292" b="1" dirty="0">
                <a:latin typeface="Comic Sans MS" pitchFamily="66" charset="0"/>
              </a:rPr>
              <a:t>Mt 5,3b</a:t>
            </a:r>
            <a:r>
              <a:rPr lang="it-IT" sz="1292" dirty="0">
                <a:latin typeface="Comic Sans MS" pitchFamily="66" charset="0"/>
              </a:rPr>
              <a:t> : </a:t>
            </a:r>
            <a:r>
              <a:rPr lang="sk-SK" sz="1292" dirty="0">
                <a:latin typeface="Comic Sans MS" pitchFamily="66" charset="0"/>
              </a:rPr>
              <a:t>lebo ich je nebeské kráľovstvo</a:t>
            </a:r>
            <a:r>
              <a:rPr lang="it-IT" sz="1292" dirty="0">
                <a:latin typeface="Comic Sans MS" pitchFamily="66" charset="0"/>
              </a:rPr>
              <a:t>.</a:t>
            </a:r>
          </a:p>
          <a:p>
            <a:pPr defTabSz="703402" eaLnBrk="0" hangingPunct="0"/>
            <a:endParaRPr lang="it-IT" sz="1292" dirty="0">
              <a:latin typeface="Comic Sans MS" pitchFamily="66" charset="0"/>
            </a:endParaRPr>
          </a:p>
        </p:txBody>
      </p:sp>
      <p:sp>
        <p:nvSpPr>
          <p:cNvPr id="13342" name="Text Box 24"/>
          <p:cNvSpPr txBox="1">
            <a:spLocks noChangeArrowheads="1"/>
          </p:cNvSpPr>
          <p:nvPr/>
        </p:nvSpPr>
        <p:spPr bwMode="auto">
          <a:xfrm>
            <a:off x="844062" y="5939204"/>
            <a:ext cx="2672854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03402" eaLnBrk="0" hangingPunct="0"/>
            <a:r>
              <a:rPr lang="it-IT" sz="1292" b="1" dirty="0">
                <a:latin typeface="Comic Sans MS" pitchFamily="66" charset="0"/>
              </a:rPr>
              <a:t>Mt 5,3a</a:t>
            </a:r>
            <a:r>
              <a:rPr lang="it-IT" sz="1292" dirty="0">
                <a:latin typeface="Comic Sans MS" pitchFamily="66" charset="0"/>
              </a:rPr>
              <a:t> : </a:t>
            </a:r>
            <a:r>
              <a:rPr lang="sk-SK" sz="1292" dirty="0">
                <a:latin typeface="Comic Sans MS" pitchFamily="66" charset="0"/>
              </a:rPr>
              <a:t>Blahoslavení.</a:t>
            </a:r>
            <a:r>
              <a:rPr lang="it-IT" sz="1292" dirty="0">
                <a:latin typeface="Comic Sans MS" pitchFamily="66" charset="0"/>
              </a:rPr>
              <a:t>..</a:t>
            </a:r>
          </a:p>
        </p:txBody>
      </p:sp>
      <p:sp>
        <p:nvSpPr>
          <p:cNvPr id="13343" name="Text Box 25"/>
          <p:cNvSpPr txBox="1">
            <a:spLocks noChangeArrowheads="1"/>
          </p:cNvSpPr>
          <p:nvPr/>
        </p:nvSpPr>
        <p:spPr bwMode="auto">
          <a:xfrm>
            <a:off x="4783016" y="3899389"/>
            <a:ext cx="4149969" cy="4900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solidFill>
                  <a:srgbClr val="0000FF"/>
                </a:solidFill>
                <a:latin typeface="Comic Sans MS" pitchFamily="66" charset="0"/>
              </a:rPr>
              <a:t>Mt 19,21a;22b</a:t>
            </a:r>
            <a:r>
              <a:rPr lang="it-IT" sz="1292" dirty="0">
                <a:solidFill>
                  <a:srgbClr val="0000FF"/>
                </a:solidFill>
                <a:latin typeface="Comic Sans MS" pitchFamily="66" charset="0"/>
              </a:rPr>
              <a:t> : choď, predaj, čo máš, rozdaj chudobným …  mal veľký majetok.</a:t>
            </a:r>
          </a:p>
        </p:txBody>
      </p:sp>
      <p:sp>
        <p:nvSpPr>
          <p:cNvPr id="13344" name="Text Box 26"/>
          <p:cNvSpPr txBox="1">
            <a:spLocks noChangeArrowheads="1"/>
          </p:cNvSpPr>
          <p:nvPr/>
        </p:nvSpPr>
        <p:spPr bwMode="auto">
          <a:xfrm>
            <a:off x="4783016" y="4743451"/>
            <a:ext cx="4149969" cy="887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solidFill>
                  <a:srgbClr val="0000FF"/>
                </a:solidFill>
                <a:latin typeface="Comic Sans MS" pitchFamily="66" charset="0"/>
              </a:rPr>
              <a:t>Mt 19,23b-24</a:t>
            </a:r>
            <a:r>
              <a:rPr lang="it-IT" sz="1292" dirty="0">
                <a:solidFill>
                  <a:srgbClr val="0000FF"/>
                </a:solidFill>
                <a:latin typeface="Comic Sans MS" pitchFamily="66" charset="0"/>
              </a:rPr>
              <a:t> "Veru, hovorím vám: Bohatý ťažko vojde do nebeského kráľovstva. Ba hovorím vám: Ľahšie je ťave prejsť cez ucho ihly, ako boháčovi vojsť do Božieho kráľovstva." </a:t>
            </a:r>
          </a:p>
        </p:txBody>
      </p:sp>
      <p:sp>
        <p:nvSpPr>
          <p:cNvPr id="13345" name="Text Box 27"/>
          <p:cNvSpPr txBox="1">
            <a:spLocks noChangeArrowheads="1"/>
          </p:cNvSpPr>
          <p:nvPr/>
        </p:nvSpPr>
        <p:spPr bwMode="auto">
          <a:xfrm>
            <a:off x="4783016" y="5939204"/>
            <a:ext cx="2813538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 dirty="0">
                <a:solidFill>
                  <a:srgbClr val="0000FF"/>
                </a:solidFill>
                <a:latin typeface="Comic Sans MS" pitchFamily="66" charset="0"/>
              </a:rPr>
              <a:t>Mt 19, 22b</a:t>
            </a:r>
            <a:r>
              <a:rPr lang="it-IT" sz="1292" dirty="0">
                <a:solidFill>
                  <a:srgbClr val="0000FF"/>
                </a:solidFill>
                <a:latin typeface="Comic Sans MS" pitchFamily="66" charset="0"/>
              </a:rPr>
              <a:t> : odišiel smutný …</a:t>
            </a:r>
          </a:p>
        </p:txBody>
      </p:sp>
      <p:sp>
        <p:nvSpPr>
          <p:cNvPr id="13346" name="AutoShape 28"/>
          <p:cNvSpPr>
            <a:spLocks noChangeArrowheads="1"/>
          </p:cNvSpPr>
          <p:nvPr/>
        </p:nvSpPr>
        <p:spPr bwMode="auto">
          <a:xfrm>
            <a:off x="4149969" y="1735016"/>
            <a:ext cx="562708" cy="351692"/>
          </a:xfrm>
          <a:prstGeom prst="leftRightArrow">
            <a:avLst>
              <a:gd name="adj1" fmla="val 50000"/>
              <a:gd name="adj2" fmla="val 32000"/>
            </a:avLst>
          </a:prstGeom>
          <a:gradFill rotWithShape="1">
            <a:gsLst>
              <a:gs pos="0">
                <a:srgbClr val="DDDDDD"/>
              </a:gs>
              <a:gs pos="100000">
                <a:srgbClr val="CCFFFF"/>
              </a:gs>
            </a:gsLst>
            <a:lin ang="0" scaled="1"/>
          </a:gradFill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47" name="AutoShape 29"/>
          <p:cNvSpPr>
            <a:spLocks noChangeArrowheads="1"/>
          </p:cNvSpPr>
          <p:nvPr/>
        </p:nvSpPr>
        <p:spPr bwMode="auto">
          <a:xfrm>
            <a:off x="4149969" y="2368062"/>
            <a:ext cx="562708" cy="351692"/>
          </a:xfrm>
          <a:prstGeom prst="leftRightArrow">
            <a:avLst>
              <a:gd name="adj1" fmla="val 50000"/>
              <a:gd name="adj2" fmla="val 32000"/>
            </a:avLst>
          </a:prstGeom>
          <a:gradFill rotWithShape="1">
            <a:gsLst>
              <a:gs pos="0">
                <a:srgbClr val="DDDDDD"/>
              </a:gs>
              <a:gs pos="100000">
                <a:srgbClr val="CCFFFF"/>
              </a:gs>
            </a:gsLst>
            <a:lin ang="0" scaled="1"/>
          </a:gradFill>
          <a:ln w="1270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48" name="Text Box 30"/>
          <p:cNvSpPr txBox="1">
            <a:spLocks noChangeArrowheads="1"/>
          </p:cNvSpPr>
          <p:nvPr/>
        </p:nvSpPr>
        <p:spPr bwMode="auto">
          <a:xfrm>
            <a:off x="914400" y="3618035"/>
            <a:ext cx="2743200" cy="291170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008000"/>
                </a:solidFill>
                <a:latin typeface="Comic Sans MS" pitchFamily="66" charset="0"/>
              </a:rPr>
              <a:t>Rozhodnutie sa pre chudobu</a:t>
            </a:r>
            <a:endParaRPr lang="it-IT" sz="1292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349" name="Oval 31"/>
          <p:cNvSpPr>
            <a:spLocks noChangeArrowheads="1"/>
          </p:cNvSpPr>
          <p:nvPr/>
        </p:nvSpPr>
        <p:spPr bwMode="auto">
          <a:xfrm>
            <a:off x="562708" y="3618035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50" name="Text Box 32"/>
          <p:cNvSpPr txBox="1">
            <a:spLocks noChangeArrowheads="1"/>
          </p:cNvSpPr>
          <p:nvPr/>
        </p:nvSpPr>
        <p:spPr bwMode="auto">
          <a:xfrm>
            <a:off x="568569" y="3618035"/>
            <a:ext cx="281354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8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3351" name="Oval 33"/>
          <p:cNvSpPr>
            <a:spLocks noChangeArrowheads="1"/>
          </p:cNvSpPr>
          <p:nvPr/>
        </p:nvSpPr>
        <p:spPr bwMode="auto">
          <a:xfrm>
            <a:off x="4149969" y="3618035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52" name="Text Box 34"/>
          <p:cNvSpPr txBox="1">
            <a:spLocks noChangeArrowheads="1"/>
          </p:cNvSpPr>
          <p:nvPr/>
        </p:nvSpPr>
        <p:spPr bwMode="auto">
          <a:xfrm>
            <a:off x="4106008" y="3618035"/>
            <a:ext cx="351692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33CC"/>
                </a:solidFill>
                <a:latin typeface="Comic Sans MS" pitchFamily="66" charset="0"/>
              </a:rPr>
              <a:t>A’</a:t>
            </a:r>
          </a:p>
        </p:txBody>
      </p:sp>
      <p:sp>
        <p:nvSpPr>
          <p:cNvPr id="13353" name="Text Box 35"/>
          <p:cNvSpPr txBox="1">
            <a:spLocks noChangeArrowheads="1"/>
          </p:cNvSpPr>
          <p:nvPr/>
        </p:nvSpPr>
        <p:spPr bwMode="auto">
          <a:xfrm>
            <a:off x="4642338" y="3618035"/>
            <a:ext cx="2743200" cy="291170"/>
          </a:xfrm>
          <a:prstGeom prst="rect">
            <a:avLst/>
          </a:prstGeom>
          <a:solidFill>
            <a:srgbClr val="FFFFFF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FF3300"/>
                </a:solidFill>
                <a:latin typeface="Comic Sans MS" pitchFamily="66" charset="0"/>
              </a:rPr>
              <a:t>Naviazanosť na  bohatstvo</a:t>
            </a:r>
            <a:endParaRPr lang="it-IT" sz="1292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354" name="Text Box 36"/>
          <p:cNvSpPr txBox="1">
            <a:spLocks noChangeArrowheads="1"/>
          </p:cNvSpPr>
          <p:nvPr/>
        </p:nvSpPr>
        <p:spPr bwMode="auto">
          <a:xfrm>
            <a:off x="914400" y="4391758"/>
            <a:ext cx="2743200" cy="29117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008000"/>
                </a:solidFill>
                <a:latin typeface="Comic Sans MS" pitchFamily="66" charset="0"/>
              </a:rPr>
              <a:t>zahŕňa príslušnosť ku Kráľovstvu</a:t>
            </a:r>
            <a:endParaRPr lang="it-IT" sz="1292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355" name="Oval 37"/>
          <p:cNvSpPr>
            <a:spLocks noChangeArrowheads="1"/>
          </p:cNvSpPr>
          <p:nvPr/>
        </p:nvSpPr>
        <p:spPr bwMode="auto">
          <a:xfrm>
            <a:off x="562708" y="4391758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56" name="Text Box 38"/>
          <p:cNvSpPr txBox="1">
            <a:spLocks noChangeArrowheads="1"/>
          </p:cNvSpPr>
          <p:nvPr/>
        </p:nvSpPr>
        <p:spPr bwMode="auto">
          <a:xfrm>
            <a:off x="568569" y="4391758"/>
            <a:ext cx="281354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8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3357" name="Text Box 39"/>
          <p:cNvSpPr txBox="1">
            <a:spLocks noChangeArrowheads="1"/>
          </p:cNvSpPr>
          <p:nvPr/>
        </p:nvSpPr>
        <p:spPr bwMode="auto">
          <a:xfrm>
            <a:off x="4642339" y="4391758"/>
            <a:ext cx="2813538" cy="29117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FF3300"/>
                </a:solidFill>
                <a:latin typeface="Comic Sans MS" pitchFamily="66" charset="0"/>
              </a:rPr>
              <a:t>spôsobuje vylúčenie z Kráľovstva</a:t>
            </a:r>
            <a:endParaRPr lang="it-IT" sz="1292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358" name="Oval 40"/>
          <p:cNvSpPr>
            <a:spLocks noChangeArrowheads="1"/>
          </p:cNvSpPr>
          <p:nvPr/>
        </p:nvSpPr>
        <p:spPr bwMode="auto">
          <a:xfrm>
            <a:off x="4149969" y="4391758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59" name="Text Box 41"/>
          <p:cNvSpPr txBox="1">
            <a:spLocks noChangeArrowheads="1"/>
          </p:cNvSpPr>
          <p:nvPr/>
        </p:nvSpPr>
        <p:spPr bwMode="auto">
          <a:xfrm>
            <a:off x="4149969" y="4391758"/>
            <a:ext cx="422031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33CC"/>
                </a:solidFill>
                <a:latin typeface="Comic Sans MS" pitchFamily="66" charset="0"/>
              </a:rPr>
              <a:t>B’</a:t>
            </a:r>
          </a:p>
        </p:txBody>
      </p:sp>
      <p:sp>
        <p:nvSpPr>
          <p:cNvPr id="13360" name="Text Box 42"/>
          <p:cNvSpPr txBox="1">
            <a:spLocks noChangeArrowheads="1"/>
          </p:cNvSpPr>
          <p:nvPr/>
        </p:nvSpPr>
        <p:spPr bwMode="auto">
          <a:xfrm>
            <a:off x="914400" y="5587512"/>
            <a:ext cx="2743200" cy="29117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008000"/>
                </a:solidFill>
                <a:latin typeface="Comic Sans MS" pitchFamily="66" charset="0"/>
              </a:rPr>
              <a:t>A je stavom plného šťastia</a:t>
            </a:r>
            <a:endParaRPr lang="it-IT" sz="1292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361" name="Oval 43"/>
          <p:cNvSpPr>
            <a:spLocks noChangeArrowheads="1"/>
          </p:cNvSpPr>
          <p:nvPr/>
        </p:nvSpPr>
        <p:spPr bwMode="auto">
          <a:xfrm>
            <a:off x="562708" y="5587512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62" name="Text Box 44"/>
          <p:cNvSpPr txBox="1">
            <a:spLocks noChangeArrowheads="1"/>
          </p:cNvSpPr>
          <p:nvPr/>
        </p:nvSpPr>
        <p:spPr bwMode="auto">
          <a:xfrm>
            <a:off x="568569" y="5587512"/>
            <a:ext cx="281354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8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3363" name="Text Box 45"/>
          <p:cNvSpPr txBox="1">
            <a:spLocks noChangeArrowheads="1"/>
          </p:cNvSpPr>
          <p:nvPr/>
        </p:nvSpPr>
        <p:spPr bwMode="auto">
          <a:xfrm>
            <a:off x="4642339" y="5587512"/>
            <a:ext cx="2813538" cy="29117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sk-SK" sz="1292" i="1" dirty="0">
                <a:solidFill>
                  <a:srgbClr val="FF3300"/>
                </a:solidFill>
                <a:latin typeface="Comic Sans MS" pitchFamily="66" charset="0"/>
              </a:rPr>
              <a:t>A je stavom smútku</a:t>
            </a:r>
            <a:endParaRPr lang="it-IT" sz="1292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364" name="Oval 46"/>
          <p:cNvSpPr>
            <a:spLocks noChangeArrowheads="1"/>
          </p:cNvSpPr>
          <p:nvPr/>
        </p:nvSpPr>
        <p:spPr bwMode="auto">
          <a:xfrm>
            <a:off x="4149969" y="5587512"/>
            <a:ext cx="281354" cy="28135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65" name="Text Box 47"/>
          <p:cNvSpPr txBox="1">
            <a:spLocks noChangeArrowheads="1"/>
          </p:cNvSpPr>
          <p:nvPr/>
        </p:nvSpPr>
        <p:spPr bwMode="auto">
          <a:xfrm>
            <a:off x="4149969" y="5587512"/>
            <a:ext cx="422031" cy="291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03402" eaLnBrk="0" hangingPunct="0"/>
            <a:r>
              <a:rPr lang="it-IT" sz="1292" b="1">
                <a:solidFill>
                  <a:srgbClr val="0033CC"/>
                </a:solidFill>
                <a:latin typeface="Comic Sans MS" pitchFamily="66" charset="0"/>
              </a:rPr>
              <a:t>C’</a:t>
            </a:r>
          </a:p>
        </p:txBody>
      </p:sp>
      <p:sp>
        <p:nvSpPr>
          <p:cNvPr id="13366" name="AutoShape 48"/>
          <p:cNvSpPr>
            <a:spLocks noChangeArrowheads="1"/>
          </p:cNvSpPr>
          <p:nvPr/>
        </p:nvSpPr>
        <p:spPr bwMode="auto">
          <a:xfrm>
            <a:off x="3727939" y="3618035"/>
            <a:ext cx="351692" cy="351692"/>
          </a:xfrm>
          <a:prstGeom prst="leftRight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CCFFCC"/>
              </a:gs>
              <a:gs pos="100000">
                <a:srgbClr val="FFCCCC"/>
              </a:gs>
            </a:gsLst>
            <a:lin ang="0" scaled="1"/>
          </a:gra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67" name="AutoShape 49"/>
          <p:cNvSpPr>
            <a:spLocks noChangeArrowheads="1"/>
          </p:cNvSpPr>
          <p:nvPr/>
        </p:nvSpPr>
        <p:spPr bwMode="auto">
          <a:xfrm>
            <a:off x="3727939" y="4391758"/>
            <a:ext cx="351692" cy="351692"/>
          </a:xfrm>
          <a:prstGeom prst="leftRight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CCFFCC"/>
              </a:gs>
              <a:gs pos="100000">
                <a:srgbClr val="FFCCCC"/>
              </a:gs>
            </a:gsLst>
            <a:lin ang="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368" name="AutoShape 50"/>
          <p:cNvSpPr>
            <a:spLocks noChangeArrowheads="1"/>
          </p:cNvSpPr>
          <p:nvPr/>
        </p:nvSpPr>
        <p:spPr bwMode="auto">
          <a:xfrm>
            <a:off x="3727939" y="5587512"/>
            <a:ext cx="351692" cy="351692"/>
          </a:xfrm>
          <a:prstGeom prst="leftRight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CCFFCC"/>
              </a:gs>
              <a:gs pos="100000">
                <a:srgbClr val="FFCCCC"/>
              </a:gs>
            </a:gsLst>
            <a:lin ang="0" scaled="1"/>
          </a:gradFill>
          <a:ln w="127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xmlns="" val="7303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28566" y="329691"/>
            <a:ext cx="395657" cy="262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8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8924192" y="504092"/>
            <a:ext cx="77666" cy="58263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153834" y="326562"/>
            <a:ext cx="2901482" cy="4900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Blahoslavenstvá</a:t>
            </a:r>
            <a:endParaRPr lang="it-IT" sz="1292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(Mt 5,1-12)</a:t>
            </a: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3253144" y="304961"/>
            <a:ext cx="3824681" cy="54694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477" dirty="0">
                <a:solidFill>
                  <a:srgbClr val="0000FF"/>
                </a:solidFill>
                <a:latin typeface="Comic Sans MS" pitchFamily="66" charset="0"/>
              </a:rPr>
              <a:t>Blahoslavení chudobní v duchu </a:t>
            </a:r>
            <a:r>
              <a:rPr lang="it-IT" sz="1477" dirty="0">
                <a:solidFill>
                  <a:srgbClr val="0000FF"/>
                </a:solidFill>
                <a:latin typeface="Comic Sans MS" pitchFamily="66" charset="0"/>
              </a:rPr>
              <a:t>(4)</a:t>
            </a:r>
          </a:p>
          <a:p>
            <a:pPr algn="ctr">
              <a:defRPr/>
            </a:pPr>
            <a:endParaRPr lang="it-IT" sz="1477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8528566" y="593462"/>
            <a:ext cx="395657" cy="433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fld id="{A3AE8AA1-DAF0-4F36-84DA-49F3A747D0FA}" type="slidenum">
              <a:rPr lang="it-IT" sz="1108">
                <a:solidFill>
                  <a:srgbClr val="0000FF"/>
                </a:solidFill>
                <a:latin typeface="Comic Sans MS" pitchFamily="66" charset="0"/>
              </a:rPr>
              <a:pPr algn="ctr">
                <a:defRPr/>
              </a:pPr>
              <a:t>3</a:t>
            </a:fld>
            <a:r>
              <a:rPr lang="it-IT" sz="1108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32885" y="593481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</a:t>
            </a:r>
            <a:r>
              <a:rPr lang="it-IT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11866" y="329712"/>
            <a:ext cx="1252903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Črepiny Evanjelia</a:t>
            </a:r>
            <a:r>
              <a:rPr lang="it-IT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54" name="Rectangle 5"/>
          <p:cNvSpPr>
            <a:spLocks noChangeArrowheads="1"/>
          </p:cNvSpPr>
          <p:nvPr/>
        </p:nvSpPr>
        <p:spPr bwMode="auto">
          <a:xfrm rot="-5400000">
            <a:off x="4560277" y="2129205"/>
            <a:ext cx="90854" cy="87073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2885" y="329712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it-IT" sz="923" dirty="0" err="1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N°</a:t>
            </a:r>
            <a:endParaRPr lang="it-IT" sz="923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14358" name="Text Box 17"/>
          <p:cNvSpPr txBox="1">
            <a:spLocks noChangeArrowheads="1"/>
          </p:cNvSpPr>
          <p:nvPr/>
        </p:nvSpPr>
        <p:spPr bwMode="auto">
          <a:xfrm>
            <a:off x="148004" y="970085"/>
            <a:ext cx="8581292" cy="1158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Kresťanský program nepozostáva z</a:t>
            </a:r>
            <a:r>
              <a:rPr lang="it-IT" sz="1385" dirty="0">
                <a:latin typeface="Comic Sans MS" pitchFamily="66" charset="0"/>
              </a:rPr>
              <a:t> teor</a:t>
            </a:r>
            <a:r>
              <a:rPr lang="sk-SK" sz="1385" dirty="0">
                <a:latin typeface="Comic Sans MS" pitchFamily="66" charset="0"/>
              </a:rPr>
              <a:t>etickej nenaviazanosti na to čo máme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i="1" dirty="0">
                <a:latin typeface="Comic Sans MS" pitchFamily="66" charset="0"/>
              </a:rPr>
              <a:t>Hoci</a:t>
            </a:r>
            <a:r>
              <a:rPr lang="it-IT" sz="1385" i="1" dirty="0">
                <a:latin typeface="Comic Sans MS" pitchFamily="66" charset="0"/>
              </a:rPr>
              <a:t> “</a:t>
            </a:r>
            <a:r>
              <a:rPr lang="sk-SK" sz="1385" i="1" dirty="0">
                <a:latin typeface="Comic Sans MS" pitchFamily="66" charset="0"/>
              </a:rPr>
              <a:t>chudoba v duchu</a:t>
            </a:r>
            <a:r>
              <a:rPr lang="it-IT" sz="1385" i="1" dirty="0">
                <a:latin typeface="Comic Sans MS" pitchFamily="66" charset="0"/>
              </a:rPr>
              <a:t>” </a:t>
            </a:r>
            <a:r>
              <a:rPr lang="sk-SK" sz="1385" dirty="0">
                <a:latin typeface="Comic Sans MS" pitchFamily="66" charset="0"/>
              </a:rPr>
              <a:t>nachádza svoj plný význam v materiálnej chudobe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nemôže ju úplne prehliadnuť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b="1" dirty="0">
                <a:latin typeface="Comic Sans MS" pitchFamily="66" charset="0"/>
              </a:rPr>
              <a:t>Chudoba, ku ktorej Ježiš pozýva, znam</a:t>
            </a:r>
            <a:r>
              <a:rPr lang="it-IT" sz="1385" b="1" dirty="0">
                <a:latin typeface="Comic Sans MS" pitchFamily="66" charset="0"/>
              </a:rPr>
              <a:t>e</a:t>
            </a:r>
            <a:r>
              <a:rPr lang="sk-SK" sz="1385" b="1" dirty="0">
                <a:latin typeface="Comic Sans MS" pitchFamily="66" charset="0"/>
              </a:rPr>
              <a:t>ná zrieknuť sa hromadenia a držania dobier</a:t>
            </a:r>
            <a:r>
              <a:rPr lang="it-IT" sz="1385" b="1" dirty="0">
                <a:latin typeface="Comic Sans MS" pitchFamily="66" charset="0"/>
              </a:rPr>
              <a:t>; </a:t>
            </a:r>
            <a:r>
              <a:rPr lang="sk-SK" sz="1385" b="1" dirty="0">
                <a:latin typeface="Comic Sans MS" pitchFamily="66" charset="0"/>
              </a:rPr>
              <a:t>kto sa rozhodne uskutočňovať toto rozhodnutie, bude vždy ochotný</a:t>
            </a:r>
            <a:r>
              <a:rPr lang="it-IT" sz="1385" b="1" dirty="0">
                <a:latin typeface="Comic Sans MS" pitchFamily="66" charset="0"/>
              </a:rPr>
              <a:t> </a:t>
            </a:r>
            <a:r>
              <a:rPr lang="sk-SK" sz="1385" b="1" dirty="0">
                <a:latin typeface="Comic Sans MS" pitchFamily="66" charset="0"/>
              </a:rPr>
              <a:t>podeliť sa s tým, čo</a:t>
            </a:r>
            <a:r>
              <a:rPr lang="it-IT" sz="1385" b="1" dirty="0">
                <a:latin typeface="Comic Sans MS" pitchFamily="66" charset="0"/>
              </a:rPr>
              <a:t> </a:t>
            </a:r>
            <a:r>
              <a:rPr lang="sk-SK" sz="1385" b="1" dirty="0">
                <a:latin typeface="Comic Sans MS" pitchFamily="66" charset="0"/>
              </a:rPr>
              <a:t>vlastní</a:t>
            </a:r>
            <a:r>
              <a:rPr lang="it-IT" sz="1385" b="1" dirty="0">
                <a:latin typeface="Comic Sans MS" pitchFamily="66" charset="0"/>
              </a:rPr>
              <a:t>.</a:t>
            </a:r>
          </a:p>
        </p:txBody>
      </p:sp>
      <p:sp>
        <p:nvSpPr>
          <p:cNvPr id="14359" name="Text Box 17"/>
          <p:cNvSpPr txBox="1">
            <a:spLocks noChangeArrowheads="1"/>
          </p:cNvSpPr>
          <p:nvPr/>
        </p:nvSpPr>
        <p:spPr bwMode="auto">
          <a:xfrm>
            <a:off x="118697" y="2165839"/>
            <a:ext cx="5184531" cy="435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Tento Ježišov sociálny záväzok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nenašiel plné pochopenie ani v prvotných spoločenstvách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Často</a:t>
            </a:r>
            <a:r>
              <a:rPr lang="it-IT" sz="1385" dirty="0">
                <a:latin typeface="Comic Sans MS" pitchFamily="66" charset="0"/>
              </a:rPr>
              <a:t> s</a:t>
            </a:r>
            <a:r>
              <a:rPr lang="sk-SK" sz="1385" dirty="0">
                <a:latin typeface="Comic Sans MS" pitchFamily="66" charset="0"/>
              </a:rPr>
              <a:t>a uprednostnilo nevšímanie si soc. rozdielov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utešujúc chudobných prísľubom budúcej blaženosti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Evanjeliové „</a:t>
            </a:r>
            <a:r>
              <a:rPr lang="it-IT" sz="1385" dirty="0">
                <a:latin typeface="Comic Sans MS" pitchFamily="66" charset="0"/>
              </a:rPr>
              <a:t>privil</a:t>
            </a:r>
            <a:r>
              <a:rPr lang="sk-SK" sz="1385" dirty="0">
                <a:latin typeface="Comic Sans MS" pitchFamily="66" charset="0"/>
              </a:rPr>
              <a:t>é</a:t>
            </a:r>
            <a:r>
              <a:rPr lang="it-IT" sz="1385" dirty="0">
                <a:latin typeface="Comic Sans MS" pitchFamily="66" charset="0"/>
              </a:rPr>
              <a:t>gi</a:t>
            </a:r>
            <a:r>
              <a:rPr lang="sk-SK" sz="1385" dirty="0">
                <a:latin typeface="Comic Sans MS" pitchFamily="66" charset="0"/>
              </a:rPr>
              <a:t>um“ chudobných nespočíva v ich duchovných predpokladoch, </a:t>
            </a:r>
            <a:r>
              <a:rPr lang="it-IT" sz="1385" dirty="0">
                <a:latin typeface="Comic Sans MS" pitchFamily="66" charset="0"/>
              </a:rPr>
              <a:t>ale </a:t>
            </a:r>
            <a:r>
              <a:rPr lang="sk-SK" sz="1385" dirty="0">
                <a:latin typeface="Comic Sans MS" pitchFamily="66" charset="0"/>
              </a:rPr>
              <a:t>v nariadeniach 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Božích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Spoločenstvo kráča po Kristovej ceste len vtedy, ak sa stará o chudobných a bojuje proti pôvodu každej sociálnej nerovnosti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Je nevyhnutné uvedomiť si, že blahobyt niektorých je zaručený biedou druhých.</a:t>
            </a:r>
            <a:endParaRPr lang="it-IT" sz="1385" dirty="0">
              <a:latin typeface="Comic Sans MS" pitchFamily="66" charset="0"/>
            </a:endParaRP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Blahoslavenstvo je pozvaním k štedrosti, k zdieľaniu toho čo máme a čím sme.</a:t>
            </a:r>
            <a:r>
              <a:rPr lang="it-IT" sz="1385" dirty="0">
                <a:latin typeface="Comic Sans MS" pitchFamily="66" charset="0"/>
              </a:rPr>
              <a:t> 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Ježiš vyhlasuje za blahoslavených tých, ktorí sa dobrovoľne a z lásky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rozhodli povedať</a:t>
            </a:r>
            <a:r>
              <a:rPr lang="it-IT" sz="1385" dirty="0">
                <a:latin typeface="Comic Sans MS" pitchFamily="66" charset="0"/>
              </a:rPr>
              <a:t> “n</a:t>
            </a:r>
            <a:r>
              <a:rPr lang="sk-SK" sz="1385" dirty="0">
                <a:latin typeface="Comic Sans MS" pitchFamily="66" charset="0"/>
              </a:rPr>
              <a:t>ie</a:t>
            </a:r>
            <a:r>
              <a:rPr lang="it-IT" sz="1385" dirty="0">
                <a:latin typeface="Comic Sans MS" pitchFamily="66" charset="0"/>
              </a:rPr>
              <a:t>” </a:t>
            </a:r>
            <a:r>
              <a:rPr lang="sk-SK" sz="1385" dirty="0">
                <a:latin typeface="Comic Sans MS" pitchFamily="66" charset="0"/>
              </a:rPr>
              <a:t>bohu zisku</a:t>
            </a:r>
            <a:r>
              <a:rPr lang="it-IT" sz="1385" dirty="0">
                <a:latin typeface="Comic Sans MS" pitchFamily="66" charset="0"/>
              </a:rPr>
              <a:t>, profit</a:t>
            </a:r>
            <a:r>
              <a:rPr lang="sk-SK" sz="1385" dirty="0">
                <a:latin typeface="Comic Sans MS" pitchFamily="66" charset="0"/>
              </a:rPr>
              <a:t>u</a:t>
            </a:r>
            <a:r>
              <a:rPr lang="it-IT" sz="1385" dirty="0">
                <a:latin typeface="Comic Sans MS" pitchFamily="66" charset="0"/>
              </a:rPr>
              <a:t>, vi</a:t>
            </a:r>
            <a:r>
              <a:rPr lang="sk-SK" sz="1385" dirty="0">
                <a:latin typeface="Comic Sans MS" pitchFamily="66" charset="0"/>
              </a:rPr>
              <a:t>diac ako hlavný objekt vlastnú existenciu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4"/>
              </a:buBlip>
            </a:pPr>
            <a:r>
              <a:rPr lang="it-IT" sz="1385" dirty="0">
                <a:latin typeface="Comic Sans MS" pitchFamily="66" charset="0"/>
              </a:rPr>
              <a:t>Ba</a:t>
            </a:r>
            <a:r>
              <a:rPr lang="sk-SK" sz="1385" dirty="0">
                <a:latin typeface="Comic Sans MS" pitchFamily="66" charset="0"/>
              </a:rPr>
              <a:t>zil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Otec Cirkvi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prirovnáva bohatstvo k rieke</a:t>
            </a:r>
            <a:r>
              <a:rPr lang="it-IT" sz="1385" dirty="0">
                <a:latin typeface="Comic Sans MS" pitchFamily="66" charset="0"/>
              </a:rPr>
              <a:t>; </a:t>
            </a:r>
            <a:r>
              <a:rPr lang="sk-SK" sz="1385" dirty="0">
                <a:latin typeface="Comic Sans MS" pitchFamily="66" charset="0"/>
              </a:rPr>
              <a:t>rieka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bohatstvo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je užitočná len vtedy, keď tečie, napája a dáva život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ak sa však zastaví, stane sa z nej smradľavá stojatá voda</a:t>
            </a:r>
            <a:r>
              <a:rPr lang="it-IT" sz="1385" dirty="0">
                <a:latin typeface="Comic Sans MS" pitchFamily="66" charset="0"/>
              </a:rPr>
              <a:t>.</a:t>
            </a:r>
          </a:p>
        </p:txBody>
      </p:sp>
      <p:sp>
        <p:nvSpPr>
          <p:cNvPr id="14360" name="Text Box 17"/>
          <p:cNvSpPr txBox="1">
            <a:spLocks noChangeArrowheads="1"/>
          </p:cNvSpPr>
          <p:nvPr/>
        </p:nvSpPr>
        <p:spPr bwMode="auto">
          <a:xfrm>
            <a:off x="5037993" y="2176088"/>
            <a:ext cx="3824654" cy="518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5"/>
              </a:buBlip>
            </a:pPr>
            <a:r>
              <a:rPr lang="sk-SK" sz="1385" dirty="0">
                <a:latin typeface="Comic Sans MS" pitchFamily="66" charset="0"/>
              </a:rPr>
              <a:t>Príklad, ako sa rozhodnúť opísal       Pavol</a:t>
            </a:r>
            <a:r>
              <a:rPr lang="it-IT" sz="1385" dirty="0">
                <a:latin typeface="Comic Sans MS" pitchFamily="66" charset="0"/>
              </a:rPr>
              <a:t>: </a:t>
            </a:r>
          </a:p>
        </p:txBody>
      </p:sp>
      <p:sp>
        <p:nvSpPr>
          <p:cNvPr id="21" name="Text Box 91"/>
          <p:cNvSpPr txBox="1">
            <a:spLocks noChangeArrowheads="1"/>
          </p:cNvSpPr>
          <p:nvPr/>
        </p:nvSpPr>
        <p:spPr bwMode="auto">
          <a:xfrm>
            <a:off x="5369169" y="2703630"/>
            <a:ext cx="3494943" cy="404726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996633"/>
                </a:solidFill>
                <a:latin typeface="Lucida Calligraphy" pitchFamily="66" charset="0"/>
              </a:defRPr>
            </a:lvl1pPr>
          </a:lstStyle>
          <a:p>
            <a:pPr>
              <a:defRPr/>
            </a:pPr>
            <a:r>
              <a:rPr lang="it-IT" sz="923" dirty="0"/>
              <a:t>(2Cor. 8,9b) </a:t>
            </a:r>
            <a:r>
              <a:rPr lang="sk-SK" sz="1015" b="0" dirty="0"/>
              <a:t>hoci bol bohatý, stal sa pre nás chudobným, aby ste sa vy jeho chudobou obohatili</a:t>
            </a:r>
            <a:r>
              <a:rPr lang="it-IT" sz="1015" b="0" dirty="0"/>
              <a:t>.</a:t>
            </a:r>
          </a:p>
        </p:txBody>
      </p:sp>
      <p:sp>
        <p:nvSpPr>
          <p:cNvPr id="14362" name="AutoShape 92" descr="Carta"/>
          <p:cNvSpPr>
            <a:spLocks noChangeArrowheads="1"/>
          </p:cNvSpPr>
          <p:nvPr/>
        </p:nvSpPr>
        <p:spPr bwMode="auto">
          <a:xfrm rot="5400000" flipV="1">
            <a:off x="7687430" y="2423740"/>
            <a:ext cx="234462" cy="266700"/>
          </a:xfrm>
          <a:prstGeom prst="notchedRightArrow">
            <a:avLst>
              <a:gd name="adj1" fmla="val 50000"/>
              <a:gd name="adj2" fmla="val 31181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4363" name="Text Box 17"/>
          <p:cNvSpPr txBox="1">
            <a:spLocks noChangeArrowheads="1"/>
          </p:cNvSpPr>
          <p:nvPr/>
        </p:nvSpPr>
        <p:spPr bwMode="auto">
          <a:xfrm>
            <a:off x="5083420" y="3363057"/>
            <a:ext cx="3918438" cy="1584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5"/>
              </a:buBlip>
            </a:pPr>
            <a:r>
              <a:rPr lang="sk-SK" sz="1385" dirty="0">
                <a:latin typeface="Comic Sans MS" pitchFamily="66" charset="0"/>
              </a:rPr>
              <a:t>Ježiš neidealizuje, nevyzdvihuje chudobu</a:t>
            </a:r>
            <a:r>
              <a:rPr lang="it-IT" sz="1385" dirty="0">
                <a:latin typeface="Comic Sans MS" pitchFamily="66" charset="0"/>
              </a:rPr>
              <a:t>; </a:t>
            </a:r>
            <a:r>
              <a:rPr lang="sk-SK" sz="1385" dirty="0">
                <a:latin typeface="Comic Sans MS" pitchFamily="66" charset="0"/>
              </a:rPr>
              <a:t>žiada od svojich učeníkov odvážne rozhodnutie, ktoré umožní odstrániť príčiny, ktoré ju spôsobujú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5"/>
              </a:buBlip>
            </a:pPr>
            <a:r>
              <a:rPr lang="sk-SK" sz="1385" dirty="0">
                <a:latin typeface="Comic Sans MS" pitchFamily="66" charset="0"/>
              </a:rPr>
              <a:t>V Skutkoch apoštolov Lukáš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predstavuje spoločné užívanie dobier ako ideál spoločenstiev</a:t>
            </a:r>
            <a:r>
              <a:rPr lang="it-IT" sz="1385" dirty="0">
                <a:latin typeface="Comic Sans MS" pitchFamily="66" charset="0"/>
              </a:rPr>
              <a:t>  </a:t>
            </a:r>
            <a:r>
              <a:rPr lang="it-IT" sz="1385" i="1" dirty="0">
                <a:latin typeface="Comic Sans MS" pitchFamily="66" charset="0"/>
              </a:rPr>
              <a:t>(At. 4,32)</a:t>
            </a:r>
            <a:r>
              <a:rPr lang="it-IT" sz="1385" dirty="0">
                <a:latin typeface="Comic Sans MS" pitchFamily="66" charset="0"/>
              </a:rPr>
              <a:t>:</a:t>
            </a:r>
          </a:p>
        </p:txBody>
      </p:sp>
      <p:sp>
        <p:nvSpPr>
          <p:cNvPr id="24" name="AutoShape 92" descr="Carta"/>
          <p:cNvSpPr>
            <a:spLocks noChangeArrowheads="1"/>
          </p:cNvSpPr>
          <p:nvPr/>
        </p:nvSpPr>
        <p:spPr bwMode="auto">
          <a:xfrm rot="5400000">
            <a:off x="7672775" y="3097822"/>
            <a:ext cx="263769" cy="266700"/>
          </a:xfrm>
          <a:prstGeom prst="notchedRightArrow">
            <a:avLst>
              <a:gd name="adj1" fmla="val 50000"/>
              <a:gd name="adj2" fmla="val 3118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 sz="1662"/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5369169" y="4945683"/>
            <a:ext cx="3494943" cy="404726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996633"/>
                </a:solidFill>
                <a:latin typeface="Lucida Calligraphy" pitchFamily="66" charset="0"/>
              </a:defRPr>
            </a:lvl1pPr>
          </a:lstStyle>
          <a:p>
            <a:pPr>
              <a:defRPr/>
            </a:pPr>
            <a:r>
              <a:rPr lang="it-IT" sz="923" dirty="0"/>
              <a:t>(At. 2,44)  </a:t>
            </a:r>
            <a:r>
              <a:rPr lang="sk-SK" sz="1015" b="0" dirty="0"/>
              <a:t>Všetci, čo uverili, boli pospolu a všetko mali spoločné. </a:t>
            </a:r>
            <a:endParaRPr lang="it-IT" sz="1015" b="0" dirty="0"/>
          </a:p>
        </p:txBody>
      </p:sp>
      <p:sp>
        <p:nvSpPr>
          <p:cNvPr id="14366" name="Text Box 17"/>
          <p:cNvSpPr txBox="1">
            <a:spLocks noChangeArrowheads="1"/>
          </p:cNvSpPr>
          <p:nvPr/>
        </p:nvSpPr>
        <p:spPr bwMode="auto">
          <a:xfrm>
            <a:off x="5133243" y="5407284"/>
            <a:ext cx="3824654" cy="944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5"/>
              </a:buBlip>
            </a:pPr>
            <a:r>
              <a:rPr lang="sk-SK" sz="1385" dirty="0">
                <a:latin typeface="Comic Sans MS" pitchFamily="66" charset="0"/>
              </a:rPr>
              <a:t>Zdieľanie dobier nie je kvôli ideálu chudoby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ale aby nebolo viac chudobných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čiže kvôli ideálu lásky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(2Cor. 8,13-15)</a:t>
            </a:r>
            <a:r>
              <a:rPr lang="it-IT" sz="1385" dirty="0">
                <a:latin typeface="Comic Sans MS" pitchFamily="66" charset="0"/>
              </a:rPr>
              <a:t>.</a:t>
            </a:r>
          </a:p>
        </p:txBody>
      </p:sp>
      <p:sp>
        <p:nvSpPr>
          <p:cNvPr id="14367" name="AutoShape 92" descr="Carta"/>
          <p:cNvSpPr>
            <a:spLocks noChangeArrowheads="1"/>
          </p:cNvSpPr>
          <p:nvPr/>
        </p:nvSpPr>
        <p:spPr bwMode="auto">
          <a:xfrm rot="5400000" flipV="1">
            <a:off x="7951201" y="4731737"/>
            <a:ext cx="234462" cy="266700"/>
          </a:xfrm>
          <a:prstGeom prst="notchedRightArrow">
            <a:avLst>
              <a:gd name="adj1" fmla="val 50000"/>
              <a:gd name="adj2" fmla="val 31181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xmlns="" val="339862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28566" y="329691"/>
            <a:ext cx="395657" cy="262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8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8924192" y="504092"/>
            <a:ext cx="77666" cy="58263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153834" y="326562"/>
            <a:ext cx="2901482" cy="4900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Blahoslavenstvá</a:t>
            </a:r>
            <a:endParaRPr lang="it-IT" sz="1292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(Mt 5,1-12)</a:t>
            </a: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3253144" y="304961"/>
            <a:ext cx="3824681" cy="54694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477" dirty="0">
                <a:solidFill>
                  <a:srgbClr val="0000FF"/>
                </a:solidFill>
                <a:latin typeface="Comic Sans MS" pitchFamily="66" charset="0"/>
              </a:rPr>
              <a:t>Blahoslavení chudobní v duchu</a:t>
            </a:r>
            <a:r>
              <a:rPr lang="it-IT" sz="1477" dirty="0">
                <a:solidFill>
                  <a:srgbClr val="0000FF"/>
                </a:solidFill>
                <a:latin typeface="Comic Sans MS" pitchFamily="66" charset="0"/>
              </a:rPr>
              <a:t> (5)</a:t>
            </a:r>
          </a:p>
          <a:p>
            <a:pPr algn="ctr">
              <a:defRPr/>
            </a:pPr>
            <a:endParaRPr lang="it-IT" sz="1477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8528566" y="593462"/>
            <a:ext cx="395657" cy="433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fld id="{E0283CF1-4E80-4D1A-9259-3492C21FAC80}" type="slidenum">
              <a:rPr lang="it-IT" sz="1108">
                <a:solidFill>
                  <a:srgbClr val="0000FF"/>
                </a:solidFill>
                <a:latin typeface="Comic Sans MS" pitchFamily="66" charset="0"/>
              </a:rPr>
              <a:pPr algn="ctr">
                <a:defRPr/>
              </a:pPr>
              <a:t>4</a:t>
            </a:fld>
            <a:r>
              <a:rPr lang="it-IT" sz="1108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32885" y="593481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</a:t>
            </a:r>
            <a:r>
              <a:rPr lang="it-IT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11866" y="329712"/>
            <a:ext cx="1252903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Črepiny Evanjelia</a:t>
            </a:r>
            <a:r>
              <a:rPr lang="it-IT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378" name="Rectangle 5"/>
          <p:cNvSpPr>
            <a:spLocks noChangeArrowheads="1"/>
          </p:cNvSpPr>
          <p:nvPr/>
        </p:nvSpPr>
        <p:spPr bwMode="auto">
          <a:xfrm rot="-5400000">
            <a:off x="4560277" y="2129205"/>
            <a:ext cx="90854" cy="87073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2885" y="329712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it-IT" sz="923" dirty="0" err="1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N°</a:t>
            </a:r>
            <a:endParaRPr lang="it-IT" sz="923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15382" name="Text Box 17"/>
          <p:cNvSpPr txBox="1">
            <a:spLocks noChangeArrowheads="1"/>
          </p:cNvSpPr>
          <p:nvPr/>
        </p:nvSpPr>
        <p:spPr bwMode="auto">
          <a:xfrm>
            <a:off x="118697" y="1450717"/>
            <a:ext cx="4387362" cy="2223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U</a:t>
            </a:r>
            <a:r>
              <a:rPr lang="it-IT" sz="1385" dirty="0">
                <a:latin typeface="Comic Sans MS" pitchFamily="66" charset="0"/>
              </a:rPr>
              <a:t> Lu</a:t>
            </a:r>
            <a:r>
              <a:rPr lang="sk-SK" sz="1385" dirty="0">
                <a:latin typeface="Comic Sans MS" pitchFamily="66" charset="0"/>
              </a:rPr>
              <a:t>káša</a:t>
            </a:r>
            <a:r>
              <a:rPr lang="it-IT" sz="1385" dirty="0">
                <a:latin typeface="Comic Sans MS" pitchFamily="66" charset="0"/>
              </a:rPr>
              <a:t> s</a:t>
            </a:r>
            <a:r>
              <a:rPr lang="sk-SK" sz="1385" dirty="0">
                <a:latin typeface="Comic Sans MS" pitchFamily="66" charset="0"/>
              </a:rPr>
              <a:t>ú iba štyri blahoslavenstvá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potom nasledujú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štyri vyhlásenia, označené </a:t>
            </a:r>
            <a:r>
              <a:rPr lang="it-IT" sz="1385" dirty="0">
                <a:latin typeface="Comic Sans MS" pitchFamily="66" charset="0"/>
              </a:rPr>
              <a:t>a</a:t>
            </a:r>
            <a:r>
              <a:rPr lang="sk-SK" sz="1385" dirty="0">
                <a:latin typeface="Comic Sans MS" pitchFamily="66" charset="0"/>
              </a:rPr>
              <a:t>ko 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Beda</a:t>
            </a:r>
            <a:r>
              <a:rPr lang="it-IT" sz="1385" i="1" dirty="0">
                <a:latin typeface="Comic Sans MS" pitchFamily="66" charset="0"/>
              </a:rPr>
              <a:t>”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Vyhlásenie zodpovedá blahoslavenstvu chudoby a hovorí:</a:t>
            </a:r>
            <a:r>
              <a:rPr lang="it-IT" sz="1385" b="1" i="1" dirty="0">
                <a:latin typeface="Comic Sans MS" pitchFamily="66" charset="0"/>
              </a:rPr>
              <a:t>“</a:t>
            </a:r>
            <a:r>
              <a:rPr lang="sk-SK" sz="1385" b="1" i="1" dirty="0">
                <a:latin typeface="Comic Sans MS" pitchFamily="66" charset="0"/>
              </a:rPr>
              <a:t>Ale beda vám, boháči, lebo už máte svoju útechu</a:t>
            </a:r>
            <a:r>
              <a:rPr lang="it-IT" sz="1385" b="1" i="1" dirty="0">
                <a:latin typeface="Comic Sans MS" pitchFamily="66" charset="0"/>
              </a:rPr>
              <a:t>” (L</a:t>
            </a:r>
            <a:r>
              <a:rPr lang="sk-SK" sz="1385" b="1" i="1" dirty="0">
                <a:latin typeface="Comic Sans MS" pitchFamily="66" charset="0"/>
              </a:rPr>
              <a:t>k</a:t>
            </a:r>
            <a:r>
              <a:rPr lang="it-IT" sz="1385" b="1" i="1" dirty="0">
                <a:latin typeface="Comic Sans MS" pitchFamily="66" charset="0"/>
              </a:rPr>
              <a:t> 6,24)</a:t>
            </a:r>
            <a:r>
              <a:rPr lang="it-IT" sz="1385" b="1" dirty="0">
                <a:latin typeface="Comic Sans MS" pitchFamily="66" charset="0"/>
              </a:rPr>
              <a:t>. 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Zdá sa, že ide o prekliatia, ale Ježiš sa ani nevyhráža a už vôbec nie preklína</a:t>
            </a:r>
            <a:r>
              <a:rPr lang="it-IT" sz="1385" dirty="0">
                <a:latin typeface="Comic Sans MS" pitchFamily="66" charset="0"/>
              </a:rPr>
              <a:t>.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Beda</a:t>
            </a:r>
            <a:r>
              <a:rPr lang="it-IT" sz="1385" i="1" dirty="0">
                <a:latin typeface="Comic Sans MS" pitchFamily="66" charset="0"/>
              </a:rPr>
              <a:t>”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je v gréčtine typické pohrebné zvolanie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Ježiš sa boháčom nevyhráža, plače nad nimi </a:t>
            </a:r>
            <a:r>
              <a:rPr lang="it-IT" sz="1385" dirty="0">
                <a:latin typeface="Comic Sans MS" pitchFamily="66" charset="0"/>
              </a:rPr>
              <a:t>.</a:t>
            </a:r>
          </a:p>
        </p:txBody>
      </p:sp>
      <p:sp>
        <p:nvSpPr>
          <p:cNvPr id="15383" name="Text Box 17"/>
          <p:cNvSpPr txBox="1">
            <a:spLocks noChangeArrowheads="1"/>
          </p:cNvSpPr>
          <p:nvPr/>
        </p:nvSpPr>
        <p:spPr bwMode="auto">
          <a:xfrm>
            <a:off x="118697" y="3824657"/>
            <a:ext cx="4387362" cy="518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Prvé blahoslavenstvo zodpovedá 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prvému prikázaniu Mojžišovho zákona</a:t>
            </a:r>
            <a:endParaRPr lang="it-IT" sz="1385" dirty="0">
              <a:latin typeface="Comic Sans MS" pitchFamily="66" charset="0"/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483577" y="4418143"/>
            <a:ext cx="3840774" cy="262829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996633"/>
                </a:solidFill>
                <a:latin typeface="Lucida Calligraphy" pitchFamily="66" charset="0"/>
              </a:defRPr>
            </a:lvl1pPr>
          </a:lstStyle>
          <a:p>
            <a:pPr>
              <a:defRPr/>
            </a:pPr>
            <a:r>
              <a:rPr lang="it-IT" sz="923" dirty="0"/>
              <a:t>(E</a:t>
            </a:r>
            <a:r>
              <a:rPr lang="sk-SK" sz="923" dirty="0"/>
              <a:t>x</a:t>
            </a:r>
            <a:r>
              <a:rPr lang="it-IT" sz="923" dirty="0"/>
              <a:t> 20,3)  </a:t>
            </a:r>
            <a:r>
              <a:rPr lang="it-IT" sz="923" b="0" dirty="0"/>
              <a:t> </a:t>
            </a:r>
            <a:r>
              <a:rPr lang="sk-SK" sz="1108" b="0" dirty="0"/>
              <a:t>Nebudeš mať iných bohov okrem mňa</a:t>
            </a:r>
            <a:r>
              <a:rPr lang="it-IT" sz="1108" b="0" dirty="0"/>
              <a:t>.</a:t>
            </a:r>
          </a:p>
        </p:txBody>
      </p:sp>
      <p:sp>
        <p:nvSpPr>
          <p:cNvPr id="15385" name="AutoShape 92" descr="Carta"/>
          <p:cNvSpPr>
            <a:spLocks noChangeArrowheads="1"/>
          </p:cNvSpPr>
          <p:nvPr/>
        </p:nvSpPr>
        <p:spPr bwMode="auto">
          <a:xfrm rot="5400000" flipV="1">
            <a:off x="3542570" y="4119936"/>
            <a:ext cx="197826" cy="266700"/>
          </a:xfrm>
          <a:prstGeom prst="notchedRightArrow">
            <a:avLst>
              <a:gd name="adj1" fmla="val 50000"/>
              <a:gd name="adj2" fmla="val 31181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5386" name="Text Box 18"/>
          <p:cNvSpPr txBox="1">
            <a:spLocks noChangeArrowheads="1"/>
          </p:cNvSpPr>
          <p:nvPr/>
        </p:nvSpPr>
        <p:spPr bwMode="auto">
          <a:xfrm>
            <a:off x="227135" y="1036028"/>
            <a:ext cx="4079631" cy="319639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 w="12700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03402" eaLnBrk="0" hangingPunct="0"/>
            <a:r>
              <a:rPr lang="sk-SK" sz="1477" b="1" dirty="0">
                <a:solidFill>
                  <a:srgbClr val="0033CC"/>
                </a:solidFill>
                <a:latin typeface="Comic Sans MS" pitchFamily="66" charset="0"/>
              </a:rPr>
              <a:t>Lukášove</a:t>
            </a:r>
            <a:r>
              <a:rPr lang="it-IT" sz="1477" b="1" dirty="0">
                <a:solidFill>
                  <a:srgbClr val="0033CC"/>
                </a:solidFill>
                <a:latin typeface="Comic Sans MS" pitchFamily="66" charset="0"/>
              </a:rPr>
              <a:t> „</a:t>
            </a:r>
            <a:r>
              <a:rPr lang="sk-SK" sz="1477" b="1" dirty="0">
                <a:solidFill>
                  <a:srgbClr val="0033CC"/>
                </a:solidFill>
                <a:latin typeface="Comic Sans MS" pitchFamily="66" charset="0"/>
              </a:rPr>
              <a:t>beda</a:t>
            </a:r>
            <a:r>
              <a:rPr lang="it-IT" sz="1477" b="1" dirty="0">
                <a:solidFill>
                  <a:srgbClr val="0033CC"/>
                </a:solidFill>
                <a:latin typeface="Comic Sans MS" pitchFamily="66" charset="0"/>
              </a:rPr>
              <a:t>!" </a:t>
            </a:r>
          </a:p>
        </p:txBody>
      </p:sp>
      <p:sp>
        <p:nvSpPr>
          <p:cNvPr id="15387" name="Text Box 18"/>
          <p:cNvSpPr txBox="1">
            <a:spLocks noChangeArrowheads="1"/>
          </p:cNvSpPr>
          <p:nvPr/>
        </p:nvSpPr>
        <p:spPr bwMode="auto">
          <a:xfrm>
            <a:off x="4613031" y="1036028"/>
            <a:ext cx="4079631" cy="319639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 w="12700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03402" eaLnBrk="0" hangingPunct="0"/>
            <a:r>
              <a:rPr lang="it-IT" sz="1477" b="1" dirty="0">
                <a:solidFill>
                  <a:srgbClr val="0033CC"/>
                </a:solidFill>
                <a:latin typeface="Comic Sans MS" pitchFamily="66" charset="0"/>
              </a:rPr>
              <a:t> „</a:t>
            </a:r>
            <a:r>
              <a:rPr lang="sk-SK" sz="1477" b="1" dirty="0">
                <a:solidFill>
                  <a:srgbClr val="0033CC"/>
                </a:solidFill>
                <a:latin typeface="Comic Sans MS" pitchFamily="66" charset="0"/>
              </a:rPr>
              <a:t>Nebeské kráľovstvo</a:t>
            </a:r>
            <a:r>
              <a:rPr lang="it-IT" sz="1477" b="1" dirty="0">
                <a:solidFill>
                  <a:srgbClr val="0033CC"/>
                </a:solidFill>
                <a:latin typeface="Comic Sans MS" pitchFamily="66" charset="0"/>
              </a:rPr>
              <a:t>"</a:t>
            </a:r>
          </a:p>
        </p:txBody>
      </p:sp>
      <p:sp>
        <p:nvSpPr>
          <p:cNvPr id="15388" name="Text Box 17"/>
          <p:cNvSpPr txBox="1">
            <a:spLocks noChangeArrowheads="1"/>
          </p:cNvSpPr>
          <p:nvPr/>
        </p:nvSpPr>
        <p:spPr bwMode="auto">
          <a:xfrm>
            <a:off x="4372708" y="1434612"/>
            <a:ext cx="4652597" cy="4781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6"/>
              </a:buBlip>
            </a:pPr>
            <a:r>
              <a:rPr lang="sk-SK" sz="1385" dirty="0">
                <a:latin typeface="Comic Sans MS" pitchFamily="66" charset="0"/>
              </a:rPr>
              <a:t>Prvé blahoslavenstvo je najdôležitejšie</a:t>
            </a:r>
            <a:r>
              <a:rPr lang="it-IT" sz="1385" dirty="0">
                <a:latin typeface="Comic Sans MS" pitchFamily="66" charset="0"/>
              </a:rPr>
              <a:t>; </a:t>
            </a:r>
            <a:r>
              <a:rPr lang="sk-SK" sz="1385" dirty="0">
                <a:latin typeface="Comic Sans MS" pitchFamily="66" charset="0"/>
              </a:rPr>
              <a:t>spolu s posledným má sloveso v prítomnom čase, zatiaľ čo ostatné ho majú v budúcom.</a:t>
            </a:r>
            <a:endParaRPr lang="it-IT" sz="1385" dirty="0">
              <a:latin typeface="Comic Sans MS" pitchFamily="66" charset="0"/>
            </a:endParaRPr>
          </a:p>
          <a:p>
            <a:pPr marL="345839" indent="-345839" defTabSz="703402" eaLnBrk="0" hangingPunct="0">
              <a:buBlip>
                <a:blip r:embed="rId6"/>
              </a:buBlip>
            </a:pP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lebo ich je nebeské kráľovstvo</a:t>
            </a:r>
            <a:r>
              <a:rPr lang="it-IT" sz="1385" i="1" dirty="0">
                <a:latin typeface="Comic Sans MS" pitchFamily="66" charset="0"/>
              </a:rPr>
              <a:t>”</a:t>
            </a:r>
            <a:r>
              <a:rPr lang="it-IT" sz="1385" dirty="0">
                <a:latin typeface="Comic Sans MS" pitchFamily="66" charset="0"/>
              </a:rPr>
              <a:t>; </a:t>
            </a:r>
            <a:r>
              <a:rPr lang="sk-SK" sz="1385" dirty="0">
                <a:latin typeface="Comic Sans MS" pitchFamily="66" charset="0"/>
              </a:rPr>
              <a:t>výraz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kráľovstvo</a:t>
            </a:r>
            <a:r>
              <a:rPr lang="it-IT" sz="1385" i="1" dirty="0">
                <a:latin typeface="Comic Sans MS" pitchFamily="66" charset="0"/>
              </a:rPr>
              <a:t>” </a:t>
            </a:r>
            <a:r>
              <a:rPr lang="sk-SK" sz="1385" dirty="0">
                <a:latin typeface="Comic Sans MS" pitchFamily="66" charset="0"/>
              </a:rPr>
              <a:t>skôr než teritórium označuje vládnutie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6"/>
              </a:buBlip>
            </a:pP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Výraz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385" b="1" i="1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sk-SK" sz="1385" b="1" i="1" dirty="0">
                <a:solidFill>
                  <a:srgbClr val="FF0000"/>
                </a:solidFill>
                <a:latin typeface="Comic Sans MS" pitchFamily="66" charset="0"/>
              </a:rPr>
              <a:t>Nebeské kráľovstvo</a:t>
            </a:r>
            <a:r>
              <a:rPr lang="it-IT" sz="1385" b="1" i="1" dirty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nikdy neoznačuje 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druhý svet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ale je hebrejským vyjadrením, ktoré znamená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sk-SK" sz="1385" b="1" dirty="0">
                <a:solidFill>
                  <a:srgbClr val="FF0000"/>
                </a:solidFill>
                <a:latin typeface="Comic Sans MS" pitchFamily="66" charset="0"/>
              </a:rPr>
              <a:t>tí majú Boha za Kráľa</a:t>
            </a:r>
            <a:r>
              <a:rPr lang="it-IT" sz="1385" b="1" dirty="0">
                <a:solidFill>
                  <a:srgbClr val="FF0000"/>
                </a:solidFill>
                <a:latin typeface="Comic Sans MS" pitchFamily="66" charset="0"/>
              </a:rPr>
              <a:t>”.</a:t>
            </a:r>
          </a:p>
          <a:p>
            <a:pPr marL="345839" indent="-345839" defTabSz="703402" eaLnBrk="0" hangingPunct="0">
              <a:buBlip>
                <a:blip r:embed="rId6"/>
              </a:buBlip>
            </a:pPr>
            <a:r>
              <a:rPr lang="sk-SK" sz="1385" dirty="0">
                <a:latin typeface="Comic Sans MS" pitchFamily="66" charset="0"/>
              </a:rPr>
              <a:t>V hebrejskej tradícii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Božie kráľovstvo</a:t>
            </a:r>
            <a:r>
              <a:rPr lang="it-IT" sz="1385" i="1" dirty="0">
                <a:latin typeface="Comic Sans MS" pitchFamily="66" charset="0"/>
              </a:rPr>
              <a:t>” </a:t>
            </a:r>
            <a:r>
              <a:rPr lang="sk-SK" sz="1385" dirty="0">
                <a:latin typeface="Comic Sans MS" pitchFamily="66" charset="0"/>
              </a:rPr>
              <a:t>označovalo kráľovstvo, v ktorom už nevládne ľudský kráľ</a:t>
            </a:r>
            <a:r>
              <a:rPr lang="it-IT" sz="1385" dirty="0">
                <a:latin typeface="Comic Sans MS" pitchFamily="66" charset="0"/>
              </a:rPr>
              <a:t>. </a:t>
            </a:r>
            <a:r>
              <a:rPr lang="sk-SK" sz="1385" dirty="0">
                <a:latin typeface="Comic Sans MS" pitchFamily="66" charset="0"/>
              </a:rPr>
              <a:t>Tragická skúsenosť Izraelskej monarchie spôsobila, že ideál kráľa bol projektovaný na Boha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6"/>
              </a:buBlip>
            </a:pPr>
            <a:r>
              <a:rPr lang="sk-SK" sz="1385" dirty="0">
                <a:latin typeface="Comic Sans MS" pitchFamily="66" charset="0"/>
              </a:rPr>
              <a:t>Boh by ustanovil svoje Kráľovstvo zjavením svojej lásky ku všetkým vylúčeným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(Mi 4,6-7)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ktorých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reprezentujú kategórie ako vdova, sirota, cudzinec </a:t>
            </a:r>
            <a:r>
              <a:rPr lang="it-IT" sz="1385" i="1" dirty="0">
                <a:latin typeface="Comic Sans MS" pitchFamily="66" charset="0"/>
              </a:rPr>
              <a:t>(</a:t>
            </a:r>
            <a:r>
              <a:rPr lang="sk-SK" sz="1385" i="1" dirty="0">
                <a:latin typeface="Comic Sans MS" pitchFamily="66" charset="0"/>
              </a:rPr>
              <a:t>Ž</a:t>
            </a:r>
            <a:r>
              <a:rPr lang="it-IT" sz="1385" i="1" dirty="0">
                <a:latin typeface="Comic Sans MS" pitchFamily="66" charset="0"/>
              </a:rPr>
              <a:t> 72,1-2.4.12-14 ; </a:t>
            </a:r>
            <a:r>
              <a:rPr lang="sk-SK" sz="1385" i="1" dirty="0">
                <a:latin typeface="Comic Sans MS" pitchFamily="66" charset="0"/>
              </a:rPr>
              <a:t>Ž</a:t>
            </a:r>
            <a:r>
              <a:rPr lang="it-IT" sz="1385" i="1" dirty="0">
                <a:latin typeface="Comic Sans MS" pitchFamily="66" charset="0"/>
              </a:rPr>
              <a:t> 146,7-10 ; L</a:t>
            </a:r>
            <a:r>
              <a:rPr lang="sk-SK" sz="1385" i="1" dirty="0">
                <a:latin typeface="Comic Sans MS" pitchFamily="66" charset="0"/>
              </a:rPr>
              <a:t>k</a:t>
            </a:r>
            <a:r>
              <a:rPr lang="it-IT" sz="1385" i="1" dirty="0">
                <a:latin typeface="Comic Sans MS" pitchFamily="66" charset="0"/>
              </a:rPr>
              <a:t> 1,52-53)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6"/>
              </a:buBlip>
            </a:pPr>
            <a:r>
              <a:rPr lang="sk-SK" sz="1385" dirty="0">
                <a:latin typeface="Comic Sans MS" pitchFamily="66" charset="0"/>
              </a:rPr>
              <a:t>Kto sa rozhodne nezištne sa podeliť, je blahoslavený, pretože o neho, nie o druhých sa stará sám Boh</a:t>
            </a:r>
            <a:r>
              <a:rPr lang="it-IT" sz="1385" dirty="0">
                <a:latin typeface="Comic Sans MS" pitchFamily="66" charset="0"/>
              </a:rPr>
              <a:t>.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483577" y="5605112"/>
            <a:ext cx="3840774" cy="77431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996633"/>
                </a:solidFill>
                <a:latin typeface="Lucida Calligraphy" pitchFamily="66" charset="0"/>
              </a:defRPr>
            </a:lvl1pPr>
          </a:lstStyle>
          <a:p>
            <a:pPr>
              <a:defRPr/>
            </a:pPr>
            <a:r>
              <a:rPr lang="it-IT" sz="923" dirty="0"/>
              <a:t>(Mt 6,24) </a:t>
            </a:r>
            <a:r>
              <a:rPr lang="it-IT" sz="923" b="0" dirty="0"/>
              <a:t> </a:t>
            </a:r>
            <a:r>
              <a:rPr lang="it-IT" sz="1108" b="0" dirty="0"/>
              <a:t>Nikto nemôže slúžiť dvom pánom. Buď jedného bude nenávidieť a druhého milovať, alebo k jednému bude lipnúť a druhým pohŕdať. Nemôžete slúžiť Bohu i mamone.</a:t>
            </a:r>
          </a:p>
        </p:txBody>
      </p:sp>
      <p:sp>
        <p:nvSpPr>
          <p:cNvPr id="31" name="AutoShape 92" descr="Carta"/>
          <p:cNvSpPr>
            <a:spLocks noChangeArrowheads="1"/>
          </p:cNvSpPr>
          <p:nvPr/>
        </p:nvSpPr>
        <p:spPr bwMode="auto">
          <a:xfrm rot="5400000">
            <a:off x="3516914" y="4550026"/>
            <a:ext cx="263768" cy="395660"/>
          </a:xfrm>
          <a:prstGeom prst="notchedRightArrow">
            <a:avLst>
              <a:gd name="adj1" fmla="val 50000"/>
              <a:gd name="adj2" fmla="val 3118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 sz="1662"/>
          </a:p>
        </p:txBody>
      </p:sp>
      <p:sp>
        <p:nvSpPr>
          <p:cNvPr id="15391" name="Text Box 17"/>
          <p:cNvSpPr txBox="1">
            <a:spLocks noChangeArrowheads="1"/>
          </p:cNvSpPr>
          <p:nvPr/>
        </p:nvSpPr>
        <p:spPr bwMode="auto">
          <a:xfrm>
            <a:off x="118697" y="4813799"/>
            <a:ext cx="4409342" cy="731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4"/>
              </a:buBlip>
            </a:pPr>
            <a:r>
              <a:rPr lang="sk-SK" sz="1385" dirty="0">
                <a:latin typeface="Comic Sans MS" pitchFamily="66" charset="0"/>
              </a:rPr>
              <a:t>Ľud  je  v  pokušení  klaňať  sa</a:t>
            </a:r>
            <a:r>
              <a:rPr lang="it-IT" sz="1385" dirty="0">
                <a:latin typeface="Comic Sans MS" pitchFamily="66" charset="0"/>
              </a:rPr>
              <a:t>  </a:t>
            </a:r>
            <a:r>
              <a:rPr lang="it-IT" sz="1385" i="1" dirty="0">
                <a:latin typeface="Comic Sans MS" pitchFamily="66" charset="0"/>
              </a:rPr>
              <a:t>“Mamon</a:t>
            </a:r>
            <a:r>
              <a:rPr lang="sk-SK" sz="1385" i="1" dirty="0">
                <a:latin typeface="Comic Sans MS" pitchFamily="66" charset="0"/>
              </a:rPr>
              <a:t>e</a:t>
            </a:r>
            <a:r>
              <a:rPr lang="it-IT" sz="1385" i="1" dirty="0">
                <a:latin typeface="Comic Sans MS" pitchFamily="66" charset="0"/>
              </a:rPr>
              <a:t>”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čiže bohatstvu a zisku</a:t>
            </a:r>
            <a:r>
              <a:rPr lang="it-IT" sz="1385" dirty="0">
                <a:latin typeface="Comic Sans MS" pitchFamily="66" charset="0"/>
              </a:rPr>
              <a:t>. </a:t>
            </a:r>
            <a:r>
              <a:rPr lang="sk-SK" sz="1385" dirty="0">
                <a:latin typeface="Comic Sans MS" pitchFamily="66" charset="0"/>
              </a:rPr>
              <a:t>Ježiš potvrdzuje, že nie je možné dať dokopy Boha a bohatstvo.</a:t>
            </a:r>
            <a:endParaRPr lang="it-IT" sz="1385" dirty="0">
              <a:latin typeface="Comic Sans MS" pitchFamily="66" charset="0"/>
            </a:endParaRPr>
          </a:p>
        </p:txBody>
      </p:sp>
      <p:sp>
        <p:nvSpPr>
          <p:cNvPr id="15392" name="AutoShape 92" descr="Carta"/>
          <p:cNvSpPr>
            <a:spLocks noChangeArrowheads="1"/>
          </p:cNvSpPr>
          <p:nvPr/>
        </p:nvSpPr>
        <p:spPr bwMode="auto">
          <a:xfrm rot="5400000" flipV="1">
            <a:off x="3630488" y="5359657"/>
            <a:ext cx="168518" cy="395658"/>
          </a:xfrm>
          <a:prstGeom prst="notchedRightArrow">
            <a:avLst>
              <a:gd name="adj1" fmla="val 50000"/>
              <a:gd name="adj2" fmla="val 31181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xmlns="" val="423654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12663"/>
            <a:ext cx="7772400" cy="18823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chudobní </a:t>
            </a: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duchu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48627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878</Words>
  <Application>Microsoft Office PowerPoint</Application>
  <PresentationFormat>Prezentácia na obrazovke (4:3)</PresentationFormat>
  <Paragraphs>83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Blahoslavení  chudobní v duchu  </vt:lpstr>
      <vt:lpstr>Snímka 2</vt:lpstr>
      <vt:lpstr>Snímka 3</vt:lpstr>
      <vt:lpstr>Snímka 4</vt:lpstr>
      <vt:lpstr>Blahoslavení  chudobní v duchu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Blahoslavení  chudobní v duchu</dc:title>
  <dc:creator>admin</dc:creator>
  <cp:lastModifiedBy>Cyril</cp:lastModifiedBy>
  <cp:revision>5</cp:revision>
  <dcterms:created xsi:type="dcterms:W3CDTF">2017-06-01T17:52:09Z</dcterms:created>
  <dcterms:modified xsi:type="dcterms:W3CDTF">2017-06-09T12:51:35Z</dcterms:modified>
</cp:coreProperties>
</file>