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8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240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7487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0244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2206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8765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2423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0361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3336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7615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583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8919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2A59-36CA-440A-ADC8-F08B35E132A2}" type="datetimeFigureOut">
              <a:rPr lang="sk-SK" smtClean="0"/>
              <a:pPr/>
              <a:t>9. 6. 2017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58333-F3CA-4A06-BBF6-9B4861F86B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8580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312663"/>
            <a:ext cx="7772400" cy="188233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Blahoslavení </a:t>
            </a:r>
            <a:r>
              <a:rPr lang="sk-SK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sk-SK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k-SK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chudobní </a:t>
            </a:r>
            <a:r>
              <a:rPr lang="sk-S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 duchu </a:t>
            </a:r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sk-S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917" y="128016"/>
            <a:ext cx="4552166" cy="472211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8987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/>
          <p:nvPr/>
        </p:nvSpPr>
        <p:spPr>
          <a:xfrm>
            <a:off x="130420" y="857251"/>
            <a:ext cx="8793773" cy="42496"/>
          </a:xfrm>
          <a:custGeom>
            <a:avLst/>
            <a:gdLst>
              <a:gd name="connsiteX0" fmla="*/ 0 w 9448800"/>
              <a:gd name="connsiteY0" fmla="*/ 0 h 0"/>
              <a:gd name="connsiteX1" fmla="*/ 9448800 w 9448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48800">
                <a:moveTo>
                  <a:pt x="0" y="0"/>
                </a:moveTo>
                <a:lnTo>
                  <a:pt x="9448800" y="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sz="1662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528566" y="329691"/>
            <a:ext cx="395657" cy="26282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108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8924192" y="504092"/>
            <a:ext cx="77666" cy="582636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69696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7" name="Text Box 82"/>
          <p:cNvSpPr txBox="1">
            <a:spLocks noChangeArrowheads="1"/>
          </p:cNvSpPr>
          <p:nvPr/>
        </p:nvSpPr>
        <p:spPr bwMode="auto">
          <a:xfrm>
            <a:off x="153834" y="326562"/>
            <a:ext cx="2901482" cy="49000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1292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Blahoslavenstvá</a:t>
            </a:r>
            <a:endParaRPr lang="it-IT" sz="1292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it-IT" sz="1292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(Mt 5,1-12)</a:t>
            </a:r>
          </a:p>
        </p:txBody>
      </p:sp>
      <p:sp>
        <p:nvSpPr>
          <p:cNvPr id="8" name="Text Box 82"/>
          <p:cNvSpPr txBox="1">
            <a:spLocks noChangeArrowheads="1"/>
          </p:cNvSpPr>
          <p:nvPr/>
        </p:nvSpPr>
        <p:spPr bwMode="auto">
          <a:xfrm>
            <a:off x="3253144" y="304961"/>
            <a:ext cx="3824681" cy="54694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1477" dirty="0">
                <a:solidFill>
                  <a:srgbClr val="0000FF"/>
                </a:solidFill>
                <a:latin typeface="Comic Sans MS" pitchFamily="66" charset="0"/>
              </a:rPr>
              <a:t>Blahoslavení chudobní v duchu</a:t>
            </a:r>
            <a:r>
              <a:rPr lang="it-IT" sz="1477" dirty="0">
                <a:solidFill>
                  <a:srgbClr val="0000FF"/>
                </a:solidFill>
                <a:latin typeface="Comic Sans MS" pitchFamily="66" charset="0"/>
              </a:rPr>
              <a:t> (1)</a:t>
            </a:r>
          </a:p>
          <a:p>
            <a:pPr algn="ctr">
              <a:defRPr/>
            </a:pPr>
            <a:endParaRPr lang="it-IT" sz="1477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8528566" y="593462"/>
            <a:ext cx="395657" cy="433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fld id="{0F48204C-C32B-4EE5-955E-BE267C9D1C83}" type="slidenum">
              <a:rPr lang="it-IT" sz="1108">
                <a:solidFill>
                  <a:srgbClr val="0000FF"/>
                </a:solidFill>
                <a:latin typeface="Comic Sans MS" pitchFamily="66" charset="0"/>
              </a:rPr>
              <a:pPr algn="ctr">
                <a:defRPr/>
              </a:pPr>
              <a:t>2</a:t>
            </a:fld>
            <a:r>
              <a:rPr lang="it-IT" sz="1108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132885" y="593481"/>
            <a:ext cx="461597" cy="19782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923"/>
              </a:spcAft>
              <a:defRPr/>
            </a:pPr>
            <a:r>
              <a:rPr lang="sk-SK" sz="923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Str</a:t>
            </a:r>
            <a:r>
              <a:rPr lang="it-IT" sz="923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011866" y="329712"/>
            <a:ext cx="1252903" cy="19782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923"/>
              </a:spcAft>
              <a:defRPr/>
            </a:pPr>
            <a:r>
              <a:rPr lang="sk-SK" sz="923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Črepiny Evanjelia</a:t>
            </a:r>
            <a:r>
              <a:rPr lang="it-IT" sz="923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1282" name="Rectangle 5"/>
          <p:cNvSpPr>
            <a:spLocks noChangeArrowheads="1"/>
          </p:cNvSpPr>
          <p:nvPr/>
        </p:nvSpPr>
        <p:spPr bwMode="auto">
          <a:xfrm rot="-5400000">
            <a:off x="4560277" y="2129205"/>
            <a:ext cx="90854" cy="870731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69696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132885" y="329712"/>
            <a:ext cx="461597" cy="19782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923"/>
              </a:spcAft>
              <a:defRPr/>
            </a:pPr>
            <a:r>
              <a:rPr lang="it-IT" sz="923" dirty="0" err="1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N°</a:t>
            </a:r>
            <a:endParaRPr lang="it-IT" sz="923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Figura a mano libera 13"/>
          <p:cNvSpPr/>
          <p:nvPr/>
        </p:nvSpPr>
        <p:spPr>
          <a:xfrm>
            <a:off x="130420" y="857251"/>
            <a:ext cx="8793773" cy="42496"/>
          </a:xfrm>
          <a:custGeom>
            <a:avLst/>
            <a:gdLst>
              <a:gd name="connsiteX0" fmla="*/ 0 w 9448800"/>
              <a:gd name="connsiteY0" fmla="*/ 0 h 0"/>
              <a:gd name="connsiteX1" fmla="*/ 9448800 w 9448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48800">
                <a:moveTo>
                  <a:pt x="0" y="0"/>
                </a:moveTo>
                <a:lnTo>
                  <a:pt x="9448800" y="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sz="1662"/>
          </a:p>
        </p:txBody>
      </p:sp>
      <p:sp>
        <p:nvSpPr>
          <p:cNvPr id="11286" name="Text Box 17"/>
          <p:cNvSpPr txBox="1">
            <a:spLocks noChangeArrowheads="1"/>
          </p:cNvSpPr>
          <p:nvPr/>
        </p:nvSpPr>
        <p:spPr bwMode="auto">
          <a:xfrm>
            <a:off x="148004" y="970085"/>
            <a:ext cx="8581292" cy="11580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dirty="0">
                <a:latin typeface="Comic Sans MS" pitchFamily="66" charset="0"/>
              </a:rPr>
              <a:t>Prvé slovo, ktoré vychádza z Božích úst je </a:t>
            </a:r>
            <a:r>
              <a:rPr lang="it-IT" sz="1385" i="1" dirty="0">
                <a:latin typeface="Comic Sans MS" pitchFamily="66" charset="0"/>
              </a:rPr>
              <a:t>“</a:t>
            </a:r>
            <a:r>
              <a:rPr lang="sk-SK" sz="1385" i="1" dirty="0">
                <a:latin typeface="Comic Sans MS" pitchFamily="66" charset="0"/>
              </a:rPr>
              <a:t>Blahoslavení chudobní</a:t>
            </a:r>
            <a:r>
              <a:rPr lang="it-IT" sz="1385" i="1" dirty="0">
                <a:latin typeface="Comic Sans MS" pitchFamily="66" charset="0"/>
              </a:rPr>
              <a:t>”</a:t>
            </a:r>
            <a:r>
              <a:rPr lang="it-IT" sz="1385" dirty="0">
                <a:latin typeface="Comic Sans MS" pitchFamily="66" charset="0"/>
              </a:rPr>
              <a:t>; </a:t>
            </a:r>
          </a:p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dirty="0">
                <a:latin typeface="Comic Sans MS" pitchFamily="66" charset="0"/>
              </a:rPr>
              <a:t>Toto prvé vyjadrenie, je ako istý druh svetla</a:t>
            </a:r>
            <a:r>
              <a:rPr lang="it-IT" sz="1385" dirty="0">
                <a:latin typeface="Comic Sans MS" pitchFamily="66" charset="0"/>
              </a:rPr>
              <a:t>; </a:t>
            </a:r>
            <a:r>
              <a:rPr lang="sk-SK" sz="1385" dirty="0">
                <a:latin typeface="Comic Sans MS" pitchFamily="66" charset="0"/>
              </a:rPr>
              <a:t>je to najdôležitejšie slovo</a:t>
            </a:r>
            <a:r>
              <a:rPr lang="it-IT" sz="1385" dirty="0">
                <a:latin typeface="Comic Sans MS" pitchFamily="66" charset="0"/>
              </a:rPr>
              <a:t>,</a:t>
            </a:r>
            <a:r>
              <a:rPr lang="sk-SK" sz="1385" dirty="0">
                <a:latin typeface="Comic Sans MS" pitchFamily="66" charset="0"/>
              </a:rPr>
              <a:t> vyslovené na začiatku taký spôsobom, podmieňuje interpretáciu všetkého, čo bude nasledovať</a:t>
            </a:r>
            <a:r>
              <a:rPr lang="it-IT" sz="1385" dirty="0">
                <a:latin typeface="Comic Sans MS" pitchFamily="66" charset="0"/>
              </a:rPr>
              <a:t>.</a:t>
            </a:r>
          </a:p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dirty="0">
                <a:latin typeface="Comic Sans MS" pitchFamily="66" charset="0"/>
              </a:rPr>
              <a:t>Slobodné rozhodnutie prijať podmienky chudobných</a:t>
            </a:r>
            <a:r>
              <a:rPr lang="it-IT" sz="1385" dirty="0">
                <a:latin typeface="Comic Sans MS" pitchFamily="66" charset="0"/>
              </a:rPr>
              <a:t>,</a:t>
            </a:r>
            <a:r>
              <a:rPr lang="sk-SK" sz="1385" dirty="0">
                <a:latin typeface="Comic Sans MS" pitchFamily="66" charset="0"/>
              </a:rPr>
              <a:t> Matúš predstavuje ako hlavné blahoslavenstvo a podmienku pre existenciu všetkých ostatných</a:t>
            </a:r>
            <a:r>
              <a:rPr lang="it-IT" sz="1385" dirty="0">
                <a:latin typeface="Comic Sans MS" pitchFamily="66" charset="0"/>
              </a:rPr>
              <a:t>.</a:t>
            </a:r>
          </a:p>
        </p:txBody>
      </p:sp>
      <p:sp>
        <p:nvSpPr>
          <p:cNvPr id="11287" name="Text Box 18"/>
          <p:cNvSpPr txBox="1">
            <a:spLocks noChangeArrowheads="1"/>
          </p:cNvSpPr>
          <p:nvPr/>
        </p:nvSpPr>
        <p:spPr bwMode="auto">
          <a:xfrm>
            <a:off x="285720" y="2176088"/>
            <a:ext cx="4079631" cy="319639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18900000" scaled="1"/>
          </a:gradFill>
          <a:ln w="12700" algn="ctr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03402" eaLnBrk="0" hangingPunct="0"/>
            <a:r>
              <a:rPr lang="sk-SK" sz="1477" b="1" dirty="0">
                <a:solidFill>
                  <a:srgbClr val="0033CC"/>
                </a:solidFill>
                <a:latin typeface="Comic Sans MS" pitchFamily="66" charset="0"/>
              </a:rPr>
              <a:t>Chudobní</a:t>
            </a:r>
            <a:endParaRPr lang="it-IT" sz="1477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1288" name="Text Box 17"/>
          <p:cNvSpPr txBox="1">
            <a:spLocks noChangeArrowheads="1"/>
          </p:cNvSpPr>
          <p:nvPr/>
        </p:nvSpPr>
        <p:spPr bwMode="auto">
          <a:xfrm>
            <a:off x="118697" y="2498481"/>
            <a:ext cx="4913434" cy="39429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dirty="0">
                <a:latin typeface="Comic Sans MS" pitchFamily="66" charset="0"/>
              </a:rPr>
              <a:t>Slovo</a:t>
            </a:r>
            <a:r>
              <a:rPr lang="it-IT" sz="1385" dirty="0">
                <a:latin typeface="Comic Sans MS" pitchFamily="66" charset="0"/>
              </a:rPr>
              <a:t> </a:t>
            </a:r>
            <a:r>
              <a:rPr lang="it-IT" sz="1385" i="1" dirty="0">
                <a:latin typeface="Comic Sans MS" pitchFamily="66" charset="0"/>
              </a:rPr>
              <a:t>“</a:t>
            </a:r>
            <a:r>
              <a:rPr lang="sk-SK" sz="1385" i="1" dirty="0">
                <a:latin typeface="Comic Sans MS" pitchFamily="66" charset="0"/>
              </a:rPr>
              <a:t>chudobní</a:t>
            </a:r>
            <a:r>
              <a:rPr lang="it-IT" sz="1385" i="1" dirty="0">
                <a:latin typeface="Comic Sans MS" pitchFamily="66" charset="0"/>
              </a:rPr>
              <a:t>” </a:t>
            </a:r>
            <a:r>
              <a:rPr lang="it-IT" sz="1385" dirty="0">
                <a:latin typeface="Comic Sans MS" pitchFamily="66" charset="0"/>
              </a:rPr>
              <a:t>(</a:t>
            </a:r>
            <a:r>
              <a:rPr lang="sk-SK" sz="1477" dirty="0">
                <a:latin typeface="Greek" pitchFamily="18" charset="0"/>
              </a:rPr>
              <a:t>gr. p</a:t>
            </a:r>
            <a:r>
              <a:rPr lang="it-IT" sz="1477" dirty="0">
                <a:latin typeface="Greek" pitchFamily="18" charset="0"/>
              </a:rPr>
              <a:t>t</a:t>
            </a:r>
            <a:r>
              <a:rPr lang="sk-SK" sz="1477" dirty="0">
                <a:latin typeface="Greek" pitchFamily="18" charset="0"/>
              </a:rPr>
              <a:t>ochos</a:t>
            </a:r>
            <a:r>
              <a:rPr lang="it-IT" sz="1385" dirty="0">
                <a:latin typeface="Comic Sans MS" pitchFamily="66" charset="0"/>
              </a:rPr>
              <a:t>) </a:t>
            </a:r>
            <a:r>
              <a:rPr lang="sk-SK" sz="1385" dirty="0">
                <a:latin typeface="Comic Sans MS" pitchFamily="66" charset="0"/>
              </a:rPr>
              <a:t>prekladá hebrejský</a:t>
            </a:r>
            <a:r>
              <a:rPr lang="it-IT" sz="1385" dirty="0">
                <a:latin typeface="Comic Sans MS" pitchFamily="66" charset="0"/>
              </a:rPr>
              <a:t> </a:t>
            </a:r>
            <a:r>
              <a:rPr lang="sk-SK" sz="1385" dirty="0">
                <a:latin typeface="Comic Sans MS" pitchFamily="66" charset="0"/>
              </a:rPr>
              <a:t>koreň</a:t>
            </a:r>
            <a:r>
              <a:rPr lang="it-IT" sz="1385" dirty="0">
                <a:latin typeface="Comic Sans MS" pitchFamily="66" charset="0"/>
              </a:rPr>
              <a:t> </a:t>
            </a:r>
            <a:r>
              <a:rPr lang="it-IT" sz="1385" i="1" dirty="0">
                <a:latin typeface="Comic Sans MS" pitchFamily="66" charset="0"/>
              </a:rPr>
              <a:t>“anawim”</a:t>
            </a:r>
            <a:r>
              <a:rPr lang="it-IT" sz="1385" dirty="0">
                <a:latin typeface="Comic Sans MS" pitchFamily="66" charset="0"/>
              </a:rPr>
              <a:t>, </a:t>
            </a:r>
            <a:r>
              <a:rPr lang="sk-SK" sz="1385" dirty="0">
                <a:latin typeface="Comic Sans MS" pitchFamily="66" charset="0"/>
              </a:rPr>
              <a:t>čo znamená</a:t>
            </a:r>
            <a:r>
              <a:rPr lang="it-IT" sz="1385" dirty="0">
                <a:latin typeface="Comic Sans MS" pitchFamily="66" charset="0"/>
              </a:rPr>
              <a:t> “</a:t>
            </a:r>
            <a:r>
              <a:rPr lang="sk-SK" sz="1385" dirty="0">
                <a:latin typeface="Comic Sans MS" pitchFamily="66" charset="0"/>
              </a:rPr>
              <a:t>chodiť zhrbený</a:t>
            </a:r>
            <a:r>
              <a:rPr lang="it-IT" sz="1385" dirty="0">
                <a:latin typeface="Comic Sans MS" pitchFamily="66" charset="0"/>
              </a:rPr>
              <a:t>”.</a:t>
            </a:r>
          </a:p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dirty="0">
                <a:latin typeface="Comic Sans MS" pitchFamily="66" charset="0"/>
              </a:rPr>
              <a:t>Na začiatku v Starom Zákone </a:t>
            </a:r>
            <a:r>
              <a:rPr lang="it-IT" sz="1385" dirty="0">
                <a:latin typeface="Comic Sans MS" pitchFamily="66" charset="0"/>
              </a:rPr>
              <a:t>Antico</a:t>
            </a:r>
            <a:r>
              <a:rPr lang="sk-SK" sz="1385" dirty="0">
                <a:latin typeface="Comic Sans MS" pitchFamily="66" charset="0"/>
              </a:rPr>
              <a:t> sa zdá, že Boh sa spája s bohatými</a:t>
            </a:r>
            <a:r>
              <a:rPr lang="it-IT" sz="1385" dirty="0">
                <a:latin typeface="Comic Sans MS" pitchFamily="66" charset="0"/>
              </a:rPr>
              <a:t>: </a:t>
            </a:r>
            <a:r>
              <a:rPr lang="sk-SK" sz="1385" dirty="0">
                <a:latin typeface="Comic Sans MS" pitchFamily="66" charset="0"/>
              </a:rPr>
              <a:t>hojnosť dobier bola znakom jeho </a:t>
            </a:r>
            <a:r>
              <a:rPr lang="sk-SK" sz="1385" i="1" dirty="0">
                <a:latin typeface="Comic Sans MS" pitchFamily="66" charset="0"/>
              </a:rPr>
              <a:t>požehnania</a:t>
            </a:r>
            <a:r>
              <a:rPr lang="it-IT" sz="1385" i="1" dirty="0">
                <a:latin typeface="Comic Sans MS" pitchFamily="66" charset="0"/>
              </a:rPr>
              <a:t> (Gen. 13,2 ; 26,12-13 ; 32,6 ; Sal. 112,3)</a:t>
            </a:r>
            <a:r>
              <a:rPr lang="it-IT" sz="1385" dirty="0">
                <a:latin typeface="Comic Sans MS" pitchFamily="66" charset="0"/>
              </a:rPr>
              <a:t>. </a:t>
            </a:r>
          </a:p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dirty="0">
                <a:latin typeface="Comic Sans MS" pitchFamily="66" charset="0"/>
              </a:rPr>
              <a:t>P</a:t>
            </a:r>
            <a:r>
              <a:rPr lang="it-IT" sz="1385" dirty="0">
                <a:latin typeface="Comic Sans MS" pitchFamily="66" charset="0"/>
              </a:rPr>
              <a:t>r</a:t>
            </a:r>
            <a:r>
              <a:rPr lang="sk-SK" sz="1385" dirty="0">
                <a:latin typeface="Comic Sans MS" pitchFamily="66" charset="0"/>
              </a:rPr>
              <a:t>oroc</a:t>
            </a:r>
            <a:r>
              <a:rPr lang="it-IT" sz="1385" dirty="0">
                <a:latin typeface="Comic Sans MS" pitchFamily="66" charset="0"/>
              </a:rPr>
              <a:t>i </a:t>
            </a:r>
            <a:r>
              <a:rPr lang="sk-SK" sz="1385" dirty="0">
                <a:latin typeface="Comic Sans MS" pitchFamily="66" charset="0"/>
              </a:rPr>
              <a:t>prichádzajú s opačnou perspektívou</a:t>
            </a:r>
            <a:r>
              <a:rPr lang="it-IT" sz="1385" dirty="0">
                <a:latin typeface="Comic Sans MS" pitchFamily="66" charset="0"/>
              </a:rPr>
              <a:t>: </a:t>
            </a:r>
            <a:r>
              <a:rPr lang="sk-SK" sz="1385" dirty="0">
                <a:latin typeface="Comic Sans MS" pitchFamily="66" charset="0"/>
              </a:rPr>
              <a:t>dobrá, ktoré boháči nahromadili nie sú ovocím ich poctivej práce</a:t>
            </a:r>
            <a:r>
              <a:rPr lang="it-IT" sz="1385" dirty="0">
                <a:latin typeface="Comic Sans MS" pitchFamily="66" charset="0"/>
              </a:rPr>
              <a:t> a</a:t>
            </a:r>
            <a:r>
              <a:rPr lang="sk-SK" sz="1385" dirty="0">
                <a:latin typeface="Comic Sans MS" pitchFamily="66" charset="0"/>
              </a:rPr>
              <a:t> Božieho požehnania, ale výsledkom útlaku, klamstiev, porušovania práv najslabších</a:t>
            </a:r>
            <a:r>
              <a:rPr lang="it-IT" sz="1385" dirty="0">
                <a:latin typeface="Comic Sans MS" pitchFamily="66" charset="0"/>
              </a:rPr>
              <a:t> </a:t>
            </a:r>
            <a:r>
              <a:rPr lang="it-IT" sz="1385" i="1" dirty="0">
                <a:latin typeface="Comic Sans MS" pitchFamily="66" charset="0"/>
              </a:rPr>
              <a:t>(Am. 8,5-6 ; Mi 3,2)</a:t>
            </a:r>
            <a:r>
              <a:rPr lang="it-IT" sz="1385" dirty="0">
                <a:latin typeface="Comic Sans MS" pitchFamily="66" charset="0"/>
              </a:rPr>
              <a:t>.</a:t>
            </a:r>
          </a:p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dirty="0">
                <a:latin typeface="Comic Sans MS" pitchFamily="66" charset="0"/>
              </a:rPr>
              <a:t>Od tej chvíle, slovo </a:t>
            </a:r>
            <a:r>
              <a:rPr lang="it-IT" sz="1385" i="1" dirty="0">
                <a:latin typeface="Comic Sans MS" pitchFamily="66" charset="0"/>
              </a:rPr>
              <a:t>“anawim” </a:t>
            </a:r>
            <a:r>
              <a:rPr lang="sk-SK" sz="1385" i="1" dirty="0">
                <a:latin typeface="Comic Sans MS" pitchFamily="66" charset="0"/>
              </a:rPr>
              <a:t>začína označovať chudobných v sociálnom zmysle</a:t>
            </a:r>
            <a:r>
              <a:rPr lang="it-IT" sz="1385" dirty="0">
                <a:latin typeface="Comic Sans MS" pitchFamily="66" charset="0"/>
              </a:rPr>
              <a:t>,</a:t>
            </a:r>
            <a:r>
              <a:rPr lang="sk-SK" sz="1385" dirty="0">
                <a:latin typeface="Comic Sans MS" pitchFamily="66" charset="0"/>
              </a:rPr>
              <a:t> ktorí svoju nádej vložili do Božích rúk, lebo nenašli podporu ani spravodlivosť v spoločnosti</a:t>
            </a:r>
            <a:r>
              <a:rPr lang="it-IT" sz="1385" dirty="0">
                <a:latin typeface="Comic Sans MS" pitchFamily="66" charset="0"/>
              </a:rPr>
              <a:t>.</a:t>
            </a:r>
          </a:p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dirty="0">
                <a:latin typeface="Comic Sans MS" pitchFamily="66" charset="0"/>
              </a:rPr>
              <a:t>Vedomie toho, že vo všetkom závisíme od Boha a pochopenie, že Boh nie je v sile a moci</a:t>
            </a:r>
            <a:r>
              <a:rPr lang="it-IT" sz="1385" dirty="0">
                <a:latin typeface="Comic Sans MS" pitchFamily="66" charset="0"/>
              </a:rPr>
              <a:t>, </a:t>
            </a:r>
            <a:r>
              <a:rPr lang="sk-SK" sz="1385" dirty="0">
                <a:latin typeface="Comic Sans MS" pitchFamily="66" charset="0"/>
              </a:rPr>
              <a:t>tvorí náboženskú hodnotu slova </a:t>
            </a:r>
            <a:r>
              <a:rPr lang="it-IT" sz="1385" i="1" dirty="0">
                <a:latin typeface="Comic Sans MS" pitchFamily="66" charset="0"/>
              </a:rPr>
              <a:t>“anawim”</a:t>
            </a:r>
            <a:r>
              <a:rPr lang="it-IT" sz="1385" dirty="0">
                <a:latin typeface="Comic Sans MS" pitchFamily="66" charset="0"/>
              </a:rPr>
              <a:t>. </a:t>
            </a:r>
          </a:p>
        </p:txBody>
      </p:sp>
      <p:sp>
        <p:nvSpPr>
          <p:cNvPr id="11289" name="Text Box 18"/>
          <p:cNvSpPr txBox="1">
            <a:spLocks noChangeArrowheads="1"/>
          </p:cNvSpPr>
          <p:nvPr/>
        </p:nvSpPr>
        <p:spPr bwMode="auto">
          <a:xfrm>
            <a:off x="4783015" y="2165839"/>
            <a:ext cx="4079631" cy="319639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18900000" scaled="1"/>
          </a:gradFill>
          <a:ln w="12700" algn="ctr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03402" eaLnBrk="0" hangingPunct="0"/>
            <a:r>
              <a:rPr lang="it-IT" sz="1477" b="1" dirty="0">
                <a:solidFill>
                  <a:srgbClr val="0033CC"/>
                </a:solidFill>
                <a:latin typeface="Comic Sans MS" pitchFamily="66" charset="0"/>
              </a:rPr>
              <a:t>  Lu</a:t>
            </a:r>
            <a:r>
              <a:rPr lang="sk-SK" sz="1477" b="1" dirty="0">
                <a:solidFill>
                  <a:srgbClr val="0033CC"/>
                </a:solidFill>
                <a:latin typeface="Comic Sans MS" pitchFamily="66" charset="0"/>
              </a:rPr>
              <a:t>kášov pohľad</a:t>
            </a:r>
            <a:endParaRPr lang="it-IT" sz="1477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11290" name="Text Box 17"/>
          <p:cNvSpPr txBox="1">
            <a:spLocks noChangeArrowheads="1"/>
          </p:cNvSpPr>
          <p:nvPr/>
        </p:nvSpPr>
        <p:spPr bwMode="auto">
          <a:xfrm>
            <a:off x="5037993" y="2498481"/>
            <a:ext cx="3824654" cy="1584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5839" indent="-345839" defTabSz="703402" eaLnBrk="0" hangingPunct="0">
              <a:buBlip>
                <a:blip r:embed="rId3"/>
              </a:buBlip>
            </a:pPr>
            <a:r>
              <a:rPr lang="it-IT" sz="1385" dirty="0">
                <a:latin typeface="Comic Sans MS" pitchFamily="66" charset="0"/>
              </a:rPr>
              <a:t>Lu</a:t>
            </a:r>
            <a:r>
              <a:rPr lang="sk-SK" sz="1385" dirty="0">
                <a:latin typeface="Comic Sans MS" pitchFamily="66" charset="0"/>
              </a:rPr>
              <a:t>káš uvádza iné prostredie</a:t>
            </a:r>
            <a:r>
              <a:rPr lang="it-IT" sz="1385" dirty="0">
                <a:latin typeface="Comic Sans MS" pitchFamily="66" charset="0"/>
              </a:rPr>
              <a:t>: </a:t>
            </a:r>
            <a:r>
              <a:rPr lang="it-IT" sz="1385" i="1" dirty="0">
                <a:latin typeface="Comic Sans MS" pitchFamily="66" charset="0"/>
              </a:rPr>
              <a:t>“Zostúpil s nimi dolu a zastal na rovine” (Lc. 6,17)</a:t>
            </a:r>
            <a:r>
              <a:rPr lang="it-IT" sz="1385" dirty="0">
                <a:latin typeface="Comic Sans MS" pitchFamily="66" charset="0"/>
              </a:rPr>
              <a:t>, </a:t>
            </a:r>
            <a:r>
              <a:rPr lang="sk-SK" sz="1385" dirty="0">
                <a:latin typeface="Comic Sans MS" pitchFamily="66" charset="0"/>
              </a:rPr>
              <a:t>ktoré tak ako u Matúša môže byť považované za symbolické</a:t>
            </a:r>
            <a:r>
              <a:rPr lang="it-IT" sz="1385" dirty="0">
                <a:latin typeface="Comic Sans MS" pitchFamily="66" charset="0"/>
              </a:rPr>
              <a:t>. </a:t>
            </a:r>
          </a:p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dirty="0">
                <a:latin typeface="Comic Sans MS" pitchFamily="66" charset="0"/>
              </a:rPr>
              <a:t>Rovina je</a:t>
            </a:r>
            <a:r>
              <a:rPr lang="it-IT" sz="1385" dirty="0">
                <a:latin typeface="Comic Sans MS" pitchFamily="66" charset="0"/>
              </a:rPr>
              <a:t> “</a:t>
            </a:r>
            <a:r>
              <a:rPr lang="sk-SK" sz="1385" dirty="0">
                <a:latin typeface="Comic Sans MS" pitchFamily="66" charset="0"/>
              </a:rPr>
              <a:t>miesto stretnutia</a:t>
            </a:r>
            <a:r>
              <a:rPr lang="it-IT" sz="1385" dirty="0">
                <a:latin typeface="Comic Sans MS" pitchFamily="66" charset="0"/>
              </a:rPr>
              <a:t>” Mo</a:t>
            </a:r>
            <a:r>
              <a:rPr lang="sk-SK" sz="1385" dirty="0">
                <a:latin typeface="Comic Sans MS" pitchFamily="66" charset="0"/>
              </a:rPr>
              <a:t>jžiša s ľudom na úpätí hory </a:t>
            </a:r>
            <a:r>
              <a:rPr lang="it-IT" sz="1385" dirty="0">
                <a:latin typeface="Comic Sans MS" pitchFamily="66" charset="0"/>
              </a:rPr>
              <a:t>Sina</a:t>
            </a:r>
            <a:r>
              <a:rPr lang="sk-SK" sz="1385" dirty="0">
                <a:latin typeface="Comic Sans MS" pitchFamily="66" charset="0"/>
              </a:rPr>
              <a:t>j</a:t>
            </a:r>
            <a:r>
              <a:rPr lang="it-IT" sz="1385" dirty="0">
                <a:latin typeface="Comic Sans MS" pitchFamily="66" charset="0"/>
              </a:rPr>
              <a:t>.</a:t>
            </a:r>
          </a:p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dirty="0">
                <a:latin typeface="Comic Sans MS" pitchFamily="66" charset="0"/>
              </a:rPr>
              <a:t>U</a:t>
            </a:r>
            <a:r>
              <a:rPr lang="it-IT" sz="1385" dirty="0">
                <a:latin typeface="Comic Sans MS" pitchFamily="66" charset="0"/>
              </a:rPr>
              <a:t> Lu</a:t>
            </a:r>
            <a:r>
              <a:rPr lang="sk-SK" sz="1385" dirty="0">
                <a:latin typeface="Comic Sans MS" pitchFamily="66" charset="0"/>
              </a:rPr>
              <a:t>káš</a:t>
            </a:r>
            <a:r>
              <a:rPr lang="it-IT" sz="1385" dirty="0">
                <a:latin typeface="Comic Sans MS" pitchFamily="66" charset="0"/>
              </a:rPr>
              <a:t>a</a:t>
            </a:r>
            <a:r>
              <a:rPr lang="sk-SK" sz="1385" dirty="0">
                <a:latin typeface="Comic Sans MS" pitchFamily="66" charset="0"/>
              </a:rPr>
              <a:t> prvé blahoslavenstvo znie</a:t>
            </a:r>
            <a:r>
              <a:rPr lang="it-IT" sz="1385" dirty="0">
                <a:latin typeface="Comic Sans MS" pitchFamily="66" charset="0"/>
              </a:rPr>
              <a:t>:</a:t>
            </a:r>
          </a:p>
        </p:txBody>
      </p:sp>
      <p:sp>
        <p:nvSpPr>
          <p:cNvPr id="26" name="Text Box 91"/>
          <p:cNvSpPr txBox="1">
            <a:spLocks noChangeArrowheads="1"/>
          </p:cNvSpPr>
          <p:nvPr/>
        </p:nvSpPr>
        <p:spPr bwMode="auto">
          <a:xfrm>
            <a:off x="6418398" y="4484084"/>
            <a:ext cx="2319691" cy="60382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9525" algn="ctr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000" b="1">
                <a:solidFill>
                  <a:srgbClr val="996633"/>
                </a:solidFill>
                <a:latin typeface="Lucida Calligraphy" pitchFamily="66" charset="0"/>
              </a:defRPr>
            </a:lvl1pPr>
          </a:lstStyle>
          <a:p>
            <a:pPr>
              <a:defRPr/>
            </a:pPr>
            <a:r>
              <a:rPr lang="it-IT" sz="923" dirty="0"/>
              <a:t>(L</a:t>
            </a:r>
            <a:r>
              <a:rPr lang="sk-SK" sz="923" dirty="0"/>
              <a:t>k </a:t>
            </a:r>
            <a:r>
              <a:rPr lang="it-IT" sz="923" dirty="0"/>
              <a:t>6,20</a:t>
            </a:r>
            <a:r>
              <a:rPr lang="sk-SK" sz="923" dirty="0"/>
              <a:t>)</a:t>
            </a:r>
            <a:r>
              <a:rPr lang="it-IT" sz="923" dirty="0"/>
              <a:t> </a:t>
            </a:r>
            <a:r>
              <a:rPr lang="it-IT" sz="1108" b="0" dirty="0"/>
              <a:t>«</a:t>
            </a:r>
            <a:r>
              <a:rPr lang="sk-SK" sz="1108" b="0" dirty="0"/>
              <a:t>Blahoslavení (vy)</a:t>
            </a:r>
            <a:r>
              <a:rPr lang="it-IT" sz="1108" b="0" dirty="0"/>
              <a:t> </a:t>
            </a:r>
            <a:r>
              <a:rPr lang="sk-SK" sz="1108" b="0" dirty="0"/>
              <a:t>chudobní</a:t>
            </a:r>
            <a:r>
              <a:rPr lang="it-IT" sz="1108" b="0" dirty="0"/>
              <a:t>, </a:t>
            </a:r>
            <a:r>
              <a:rPr lang="sk-SK" sz="1108" b="0" dirty="0"/>
              <a:t>lebo vaše je Božie kráľovstvo. </a:t>
            </a:r>
            <a:endParaRPr lang="it-IT" sz="1108" b="0" dirty="0"/>
          </a:p>
        </p:txBody>
      </p:sp>
      <p:sp>
        <p:nvSpPr>
          <p:cNvPr id="11292" name="AutoShape 92" descr="Carta"/>
          <p:cNvSpPr>
            <a:spLocks noChangeArrowheads="1"/>
          </p:cNvSpPr>
          <p:nvPr/>
        </p:nvSpPr>
        <p:spPr bwMode="auto">
          <a:xfrm rot="5400000" flipV="1">
            <a:off x="7936548" y="4086963"/>
            <a:ext cx="395654" cy="266700"/>
          </a:xfrm>
          <a:prstGeom prst="notchedRightArrow">
            <a:avLst>
              <a:gd name="adj1" fmla="val 50000"/>
              <a:gd name="adj2" fmla="val 31181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algn="ctr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662"/>
          </a:p>
        </p:txBody>
      </p:sp>
      <p:sp>
        <p:nvSpPr>
          <p:cNvPr id="11293" name="Text Box 17"/>
          <p:cNvSpPr txBox="1">
            <a:spLocks noChangeArrowheads="1"/>
          </p:cNvSpPr>
          <p:nvPr/>
        </p:nvSpPr>
        <p:spPr bwMode="auto">
          <a:xfrm>
            <a:off x="5083420" y="5275398"/>
            <a:ext cx="3840773" cy="7317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5839" indent="-345839" defTabSz="703402" eaLnBrk="0" hangingPunct="0">
              <a:buBlip>
                <a:blip r:embed="rId3"/>
              </a:buBlip>
            </a:pPr>
            <a:r>
              <a:rPr lang="sk-SK" sz="1385" dirty="0">
                <a:latin typeface="Comic Sans MS" pitchFamily="66" charset="0"/>
              </a:rPr>
              <a:t>Obracia sa výlučne na učeníkov, ktorí už opustili všetko a jednoducho potvrdzuje</a:t>
            </a:r>
            <a:r>
              <a:rPr lang="it-IT" sz="1385" dirty="0">
                <a:latin typeface="Comic Sans MS" pitchFamily="66" charset="0"/>
              </a:rPr>
              <a:t> </a:t>
            </a:r>
            <a:r>
              <a:rPr lang="it-IT" sz="1385" i="1" dirty="0">
                <a:latin typeface="Comic Sans MS" pitchFamily="66" charset="0"/>
              </a:rPr>
              <a:t>“</a:t>
            </a:r>
            <a:r>
              <a:rPr lang="sk-SK" sz="1385" i="1" dirty="0">
                <a:latin typeface="Comic Sans MS" pitchFamily="66" charset="0"/>
              </a:rPr>
              <a:t>blahoslavení (</a:t>
            </a:r>
            <a:r>
              <a:rPr lang="it-IT" sz="1385" i="1" dirty="0">
                <a:latin typeface="Comic Sans MS" pitchFamily="66" charset="0"/>
              </a:rPr>
              <a:t>v</a:t>
            </a:r>
            <a:r>
              <a:rPr lang="sk-SK" sz="1385" i="1" dirty="0">
                <a:latin typeface="Comic Sans MS" pitchFamily="66" charset="0"/>
              </a:rPr>
              <a:t>y)</a:t>
            </a:r>
            <a:r>
              <a:rPr lang="it-IT" sz="1385" i="1" dirty="0">
                <a:latin typeface="Comic Sans MS" pitchFamily="66" charset="0"/>
              </a:rPr>
              <a:t>, </a:t>
            </a:r>
            <a:r>
              <a:rPr lang="sk-SK" sz="1385" i="1" dirty="0">
                <a:latin typeface="Comic Sans MS" pitchFamily="66" charset="0"/>
              </a:rPr>
              <a:t>chudobní</a:t>
            </a:r>
            <a:r>
              <a:rPr lang="it-IT" sz="1385" i="1" dirty="0">
                <a:latin typeface="Comic Sans MS" pitchFamily="66" charset="0"/>
              </a:rPr>
              <a:t>”</a:t>
            </a:r>
          </a:p>
        </p:txBody>
      </p:sp>
      <p:sp>
        <p:nvSpPr>
          <p:cNvPr id="30" name="AutoShape 92" descr="Carta"/>
          <p:cNvSpPr>
            <a:spLocks noChangeArrowheads="1"/>
          </p:cNvSpPr>
          <p:nvPr/>
        </p:nvSpPr>
        <p:spPr bwMode="auto">
          <a:xfrm rot="5400000">
            <a:off x="7968029" y="4977192"/>
            <a:ext cx="329714" cy="266700"/>
          </a:xfrm>
          <a:prstGeom prst="notchedRightArrow">
            <a:avLst>
              <a:gd name="adj1" fmla="val 50000"/>
              <a:gd name="adj2" fmla="val 31181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 sz="1662"/>
          </a:p>
        </p:txBody>
      </p:sp>
    </p:spTree>
    <p:extLst>
      <p:ext uri="{BB962C8B-B14F-4D97-AF65-F5344CB8AC3E}">
        <p14:creationId xmlns:p14="http://schemas.microsoft.com/office/powerpoint/2010/main" xmlns="" val="5552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vyjadrenia</a:t>
            </a:r>
            <a:endParaRPr lang="sk-S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56816" y="1600861"/>
            <a:ext cx="52303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3200" dirty="0" smtClean="0"/>
              <a:t>Je veľmi dôležité pochopiť význam vyjadrenia “v duchu”, alebo “duchom”, či “skrze ducha”.</a:t>
            </a:r>
          </a:p>
          <a:p>
            <a:pPr algn="just"/>
            <a:r>
              <a:rPr lang="sk-SK" sz="3200" dirty="0" smtClean="0"/>
              <a:t>Neoznačuje Ducha Svätého, lebo Matúš ho definuje “Duch Svätý”, alebo “Otcov Duch”.</a:t>
            </a:r>
          </a:p>
          <a:p>
            <a:pPr algn="just"/>
            <a:r>
              <a:rPr lang="sk-SK" sz="3200" b="1" dirty="0" smtClean="0"/>
              <a:t>Vyjadrenie označuje ľudského ducha, vnútornú silu, energiu samého človeka.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xmlns="" val="424494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626" y="355982"/>
            <a:ext cx="8286750" cy="1417953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Vyjadrenie môže mať</a:t>
            </a:r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3 </a:t>
            </a:r>
            <a:r>
              <a:rPr lang="sk-SK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významy</a:t>
            </a: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sk-SK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768096" y="144475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000" b="1" dirty="0" smtClean="0"/>
              <a:t>Chudobní “duchom”: </a:t>
            </a:r>
            <a:r>
              <a:rPr lang="sk-SK" sz="2000" dirty="0" smtClean="0"/>
              <a:t>Tu chudoba odkazuje na nedostatok osoby, chýba (inteligencia, kultúra, osobnosť). Ježiš takých neblahoslaví. Bude úlohou spoločenstva postarať sa o takých ľudí.</a:t>
            </a:r>
            <a:endParaRPr lang="sk-SK" sz="2000" dirty="0"/>
          </a:p>
        </p:txBody>
      </p:sp>
      <p:sp>
        <p:nvSpPr>
          <p:cNvPr id="4" name="Obdĺžnik 3"/>
          <p:cNvSpPr/>
          <p:nvPr/>
        </p:nvSpPr>
        <p:spPr>
          <a:xfrm>
            <a:off x="5340096" y="2042695"/>
            <a:ext cx="3648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Chudobní “v duchu”: </a:t>
            </a:r>
            <a:r>
              <a:rPr lang="sk-SK" dirty="0" smtClean="0"/>
              <a:t>Označuje takých, ktorí napriek tomu, že majú veľa bohatstva, nie sú na neho naviazaní, duchovne ostávajú slobodní. Tak sa “chudoba v duchu” mení na “ducha chudoby”. Táto interpretácia mala v minulosti veľký úspech. Z kontextu evanjelia všeobecne a zvlášť z reči na vrchu (</a:t>
            </a:r>
            <a:r>
              <a:rPr lang="sk-SK" dirty="0" err="1" smtClean="0"/>
              <a:t>Mt</a:t>
            </a:r>
            <a:r>
              <a:rPr lang="sk-SK" dirty="0" smtClean="0"/>
              <a:t> 6,19-24) je jasné, že nie je možné byť chudobní v duchu bez materiálnej chudoby (bohatý mladík v </a:t>
            </a:r>
            <a:r>
              <a:rPr lang="sk-SK" dirty="0" err="1" smtClean="0"/>
              <a:t>Mt</a:t>
            </a:r>
            <a:r>
              <a:rPr lang="sk-SK" dirty="0" smtClean="0"/>
              <a:t> 19,21). 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436626" y="3704689"/>
            <a:ext cx="49034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Chudobní “skrze ducha”: </a:t>
            </a:r>
            <a:r>
              <a:rPr lang="sk-SK" dirty="0" smtClean="0"/>
              <a:t>Ide o rozhodnutie sa pre chudobu z vnútorného impulzu, “z ducha”, z lásky k druhým. Tu je chudoba slobodné rozhodnutie jednotlivca. Hoci táto interpretácia nebola tak rozšírená ako pohodlnejšia interpretácia o duchovnej </a:t>
            </a:r>
            <a:r>
              <a:rPr lang="sk-SK" dirty="0" err="1" smtClean="0"/>
              <a:t>nenaviazanosti</a:t>
            </a:r>
            <a:r>
              <a:rPr lang="sk-SK" dirty="0" smtClean="0"/>
              <a:t>, predsa je v značnej miere prítomná u Otcov Cirkvi.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3389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Blahoslavenstvo je možné preložiť takto:</a:t>
            </a:r>
          </a:p>
        </p:txBody>
      </p:sp>
      <p:sp>
        <p:nvSpPr>
          <p:cNvPr id="3" name="Obdĺžnik 2"/>
          <p:cNvSpPr/>
          <p:nvPr/>
        </p:nvSpPr>
        <p:spPr>
          <a:xfrm>
            <a:off x="2286000" y="255719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3600" b="1" dirty="0" smtClean="0"/>
              <a:t>“blahoslavení tí, ktorí sú chudobní skrze ducha, ktorého majú v sebe”.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xmlns="" val="266939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312663"/>
            <a:ext cx="7772400" cy="188233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Blahoslavení </a:t>
            </a:r>
            <a:r>
              <a:rPr lang="sk-SK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sk-SK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k-SK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chudobní </a:t>
            </a:r>
            <a:r>
              <a:rPr lang="sk-S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 duchu </a:t>
            </a:r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sk-S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917" y="128016"/>
            <a:ext cx="4552166" cy="472211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4862791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587</Words>
  <Application>Microsoft Office PowerPoint</Application>
  <PresentationFormat>Prezentácia na obrazovke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Blahoslavení  chudobní v duchu  </vt:lpstr>
      <vt:lpstr>Snímka 2</vt:lpstr>
      <vt:lpstr>Význam vyjadrenia</vt:lpstr>
      <vt:lpstr>Vyjadrenie môže mať 3 významy: </vt:lpstr>
      <vt:lpstr>Blahoslavenstvo je možné preložiť takto:</vt:lpstr>
      <vt:lpstr>Blahoslavení  chudobní v duchu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Blahoslavení  chudobní v duchu</dc:title>
  <dc:creator>admin</dc:creator>
  <cp:lastModifiedBy>Cyril</cp:lastModifiedBy>
  <cp:revision>4</cp:revision>
  <dcterms:created xsi:type="dcterms:W3CDTF">2017-06-01T17:52:09Z</dcterms:created>
  <dcterms:modified xsi:type="dcterms:W3CDTF">2017-06-09T12:51:04Z</dcterms:modified>
</cp:coreProperties>
</file>