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12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E406BC28-4743-4C74-A8EC-4C97A943594C}" type="datetimeFigureOut">
              <a:rPr lang="sk-SK" smtClean="0"/>
              <a:t>20.4.2017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140189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E406BC28-4743-4C74-A8EC-4C97A943594C}" type="datetimeFigureOut">
              <a:rPr lang="sk-SK" smtClean="0"/>
              <a:t>20.4.2017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741086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E406BC28-4743-4C74-A8EC-4C97A943594C}" type="datetimeFigureOut">
              <a:rPr lang="sk-SK" smtClean="0"/>
              <a:t>20.4.2017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145660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E406BC28-4743-4C74-A8EC-4C97A943594C}" type="datetimeFigureOut">
              <a:rPr lang="sk-SK" smtClean="0"/>
              <a:t>20.4.2017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225522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E406BC28-4743-4C74-A8EC-4C97A943594C}" type="datetimeFigureOut">
              <a:rPr lang="sk-SK" smtClean="0"/>
              <a:t>20.4.2017</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2923585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E406BC28-4743-4C74-A8EC-4C97A943594C}" type="datetimeFigureOut">
              <a:rPr lang="sk-SK" smtClean="0"/>
              <a:t>20.4.2017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66461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E406BC28-4743-4C74-A8EC-4C97A943594C}" type="datetimeFigureOut">
              <a:rPr lang="sk-SK" smtClean="0"/>
              <a:t>20.4.2017</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3619617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E406BC28-4743-4C74-A8EC-4C97A943594C}" type="datetimeFigureOut">
              <a:rPr lang="sk-SK" smtClean="0"/>
              <a:t>20.4.2017</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155268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6BC28-4743-4C74-A8EC-4C97A943594C}" type="datetimeFigureOut">
              <a:rPr lang="sk-SK" smtClean="0"/>
              <a:t>20.4.2017</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345802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E406BC28-4743-4C74-A8EC-4C97A943594C}" type="datetimeFigureOut">
              <a:rPr lang="sk-SK" smtClean="0"/>
              <a:t>20.4.2017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1975816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E406BC28-4743-4C74-A8EC-4C97A943594C}" type="datetimeFigureOut">
              <a:rPr lang="sk-SK" smtClean="0"/>
              <a:t>20.4.2017</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A9261879-C69B-4699-9F48-41E05B88680A}" type="slidenum">
              <a:rPr lang="sk-SK" smtClean="0"/>
              <a:t>‹#›</a:t>
            </a:fld>
            <a:endParaRPr lang="sk-SK"/>
          </a:p>
        </p:txBody>
      </p:sp>
    </p:spTree>
    <p:extLst>
      <p:ext uri="{BB962C8B-B14F-4D97-AF65-F5344CB8AC3E}">
        <p14:creationId xmlns:p14="http://schemas.microsoft.com/office/powerpoint/2010/main" val="381456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6BC28-4743-4C74-A8EC-4C97A943594C}" type="datetimeFigureOut">
              <a:rPr lang="sk-SK" smtClean="0"/>
              <a:t>20.4.2017</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61879-C69B-4699-9F48-41E05B88680A}" type="slidenum">
              <a:rPr lang="sk-SK" smtClean="0"/>
              <a:t>‹#›</a:t>
            </a:fld>
            <a:endParaRPr lang="sk-SK"/>
          </a:p>
        </p:txBody>
      </p:sp>
    </p:spTree>
    <p:extLst>
      <p:ext uri="{BB962C8B-B14F-4D97-AF65-F5344CB8AC3E}">
        <p14:creationId xmlns:p14="http://schemas.microsoft.com/office/powerpoint/2010/main" val="2981686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809743"/>
            <a:ext cx="7772400" cy="1672019"/>
          </a:xfrm>
        </p:spPr>
        <p:txBody>
          <a:bodyPr>
            <a:normAutofit fontScale="90000"/>
          </a:bodyPr>
          <a:lstStyle/>
          <a:p>
            <a:r>
              <a:rPr lang="sk-SK" b="1" dirty="0" smtClean="0">
                <a:solidFill>
                  <a:srgbClr val="C00000"/>
                </a:solidFill>
                <a:effectLst>
                  <a:outerShdw blurRad="38100" dist="38100" dir="2700000" algn="tl">
                    <a:srgbClr val="000000">
                      <a:alpha val="43137"/>
                    </a:srgbClr>
                  </a:outerShdw>
                </a:effectLst>
              </a:rPr>
              <a:t>Nepreriekneš krivé svedectvo proti blížnemu!</a:t>
            </a:r>
            <a:endParaRPr lang="sk-SK" b="1" dirty="0">
              <a:solidFill>
                <a:srgbClr val="C00000"/>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a:stretch>
            <a:fillRect/>
          </a:stretch>
        </p:blipFill>
        <p:spPr>
          <a:xfrm>
            <a:off x="1875225" y="840485"/>
            <a:ext cx="5393549" cy="3749801"/>
          </a:xfrm>
          <a:prstGeom prst="rect">
            <a:avLst/>
          </a:prstGeom>
        </p:spPr>
      </p:pic>
    </p:spTree>
    <p:extLst>
      <p:ext uri="{BB962C8B-B14F-4D97-AF65-F5344CB8AC3E}">
        <p14:creationId xmlns:p14="http://schemas.microsoft.com/office/powerpoint/2010/main" val="3822161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43534" y="99950"/>
            <a:ext cx="7886700" cy="1325563"/>
          </a:xfrm>
        </p:spPr>
        <p:txBody>
          <a:bodyPr/>
          <a:lstStyle/>
          <a:p>
            <a:pPr algn="ctr"/>
            <a:r>
              <a:rPr lang="sk-SK" b="1" dirty="0" smtClean="0">
                <a:solidFill>
                  <a:srgbClr val="C00000"/>
                </a:solidFill>
                <a:effectLst>
                  <a:outerShdw blurRad="38100" dist="38100" dir="2700000" algn="tl">
                    <a:srgbClr val="000000">
                      <a:alpha val="43137"/>
                    </a:srgbClr>
                  </a:outerShdw>
                </a:effectLst>
              </a:rPr>
              <a:t>Starý zákon – </a:t>
            </a:r>
            <a:r>
              <a:rPr lang="sk-SK" b="1" dirty="0" err="1" smtClean="0">
                <a:solidFill>
                  <a:srgbClr val="C00000"/>
                </a:solidFill>
                <a:effectLst>
                  <a:outerShdw blurRad="38100" dist="38100" dir="2700000" algn="tl">
                    <a:srgbClr val="000000">
                      <a:alpha val="43137"/>
                    </a:srgbClr>
                  </a:outerShdw>
                </a:effectLst>
              </a:rPr>
              <a:t>Lv</a:t>
            </a:r>
            <a:r>
              <a:rPr lang="sk-SK" b="1" dirty="0" smtClean="0">
                <a:solidFill>
                  <a:srgbClr val="C00000"/>
                </a:solidFill>
                <a:effectLst>
                  <a:outerShdw blurRad="38100" dist="38100" dir="2700000" algn="tl">
                    <a:srgbClr val="000000">
                      <a:alpha val="43137"/>
                    </a:srgbClr>
                  </a:outerShdw>
                </a:effectLst>
              </a:rPr>
              <a:t> 19,11-15</a:t>
            </a:r>
            <a:endParaRPr lang="sk-SK" b="1" dirty="0">
              <a:solidFill>
                <a:srgbClr val="C00000"/>
              </a:solidFill>
              <a:effectLst>
                <a:outerShdw blurRad="38100" dist="38100" dir="2700000" algn="tl">
                  <a:srgbClr val="000000">
                    <a:alpha val="43137"/>
                  </a:srgbClr>
                </a:outerShdw>
              </a:effectLst>
            </a:endParaRPr>
          </a:p>
        </p:txBody>
      </p:sp>
      <p:sp>
        <p:nvSpPr>
          <p:cNvPr id="3" name="Obdĺžnik 2"/>
          <p:cNvSpPr/>
          <p:nvPr/>
        </p:nvSpPr>
        <p:spPr>
          <a:xfrm>
            <a:off x="843534" y="1361505"/>
            <a:ext cx="7946136" cy="5262979"/>
          </a:xfrm>
          <a:prstGeom prst="rect">
            <a:avLst/>
          </a:prstGeom>
        </p:spPr>
        <p:txBody>
          <a:bodyPr wrap="square">
            <a:spAutoFit/>
          </a:bodyPr>
          <a:lstStyle/>
          <a:p>
            <a:pPr algn="just"/>
            <a:r>
              <a:rPr lang="sk-SK" sz="2400" dirty="0" smtClean="0"/>
              <a:t>Nekradnite, neluhajte a neklamte jeden druhého! Neprisahajte falošne na moje meno, aby ste nezneuctili meno svojho Boha! Ja som Pán! Neutláčaj a neokrádaj svojho blížneho! Mzda robotníka nech neostáva v tvojich rukách do druhého rána! Hluchému sa nevysmievaj a slepému nestavaj do cesty prekážky, ale boj sa svojho Boha! Ja som Pán! Na súde sa nedopúšťaj krivdy! Ani chudobnému nenadŕžaj, ani zámožnému nechytaj stranu! Svojho blížneho súď spravodlivo! Neroznášaj osočovania medzi súkmeňovcami! Nečíhaj na život svojho blížneho! Ja som Pán! Nenos nenávisť vo svojom srdci voči svojmu bratovi! Úprimne napomeň svojho blížneho, aby si preň neuvalil vinu na seba! Nepomsti sa a neprechovávaj hnev voči príslušníkom svojho ľudu, ale miluj svojho blížneho ako seba samého! Ja som Pán! </a:t>
            </a:r>
            <a:endParaRPr lang="sk-SK" sz="2400" dirty="0"/>
          </a:p>
        </p:txBody>
      </p:sp>
    </p:spTree>
    <p:extLst>
      <p:ext uri="{BB962C8B-B14F-4D97-AF65-F5344CB8AC3E}">
        <p14:creationId xmlns:p14="http://schemas.microsoft.com/office/powerpoint/2010/main" val="320348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smtClean="0">
                <a:solidFill>
                  <a:srgbClr val="C00000"/>
                </a:solidFill>
                <a:effectLst>
                  <a:outerShdw blurRad="38100" dist="38100" dir="2700000" algn="tl">
                    <a:srgbClr val="000000">
                      <a:alpha val="43137"/>
                    </a:srgbClr>
                  </a:outerShdw>
                </a:effectLst>
              </a:rPr>
              <a:t>Nový zákon – </a:t>
            </a:r>
            <a:r>
              <a:rPr lang="sk-SK" b="1" dirty="0" err="1" smtClean="0">
                <a:solidFill>
                  <a:srgbClr val="C00000"/>
                </a:solidFill>
                <a:effectLst>
                  <a:outerShdw blurRad="38100" dist="38100" dir="2700000" algn="tl">
                    <a:srgbClr val="000000">
                      <a:alpha val="43137"/>
                    </a:srgbClr>
                  </a:outerShdw>
                </a:effectLst>
              </a:rPr>
              <a:t>Mt</a:t>
            </a:r>
            <a:r>
              <a:rPr lang="sk-SK" b="1" dirty="0" smtClean="0">
                <a:solidFill>
                  <a:srgbClr val="C00000"/>
                </a:solidFill>
                <a:effectLst>
                  <a:outerShdw blurRad="38100" dist="38100" dir="2700000" algn="tl">
                    <a:srgbClr val="000000">
                      <a:alpha val="43137"/>
                    </a:srgbClr>
                  </a:outerShdw>
                </a:effectLst>
              </a:rPr>
              <a:t> 12,36-37</a:t>
            </a:r>
            <a:endParaRPr lang="sk-SK" b="1" dirty="0">
              <a:solidFill>
                <a:srgbClr val="C00000"/>
              </a:solidFill>
              <a:effectLst>
                <a:outerShdw blurRad="38100" dist="38100" dir="2700000" algn="tl">
                  <a:srgbClr val="000000">
                    <a:alpha val="43137"/>
                  </a:srgbClr>
                </a:outerShdw>
              </a:effectLst>
            </a:endParaRPr>
          </a:p>
        </p:txBody>
      </p:sp>
      <p:sp>
        <p:nvSpPr>
          <p:cNvPr id="3" name="Obdĺžnik 2"/>
          <p:cNvSpPr/>
          <p:nvPr/>
        </p:nvSpPr>
        <p:spPr>
          <a:xfrm>
            <a:off x="1979676" y="1821656"/>
            <a:ext cx="5184648" cy="2677656"/>
          </a:xfrm>
          <a:prstGeom prst="rect">
            <a:avLst/>
          </a:prstGeom>
        </p:spPr>
        <p:txBody>
          <a:bodyPr wrap="square">
            <a:spAutoFit/>
          </a:bodyPr>
          <a:lstStyle/>
          <a:p>
            <a:pPr algn="just"/>
            <a:r>
              <a:rPr lang="sk-SK" sz="2800" dirty="0" smtClean="0"/>
              <a:t>No hovorím vám: Ľudia sa budú v deň súdu zodpovedať z každého daromného slova, ktoré vyslovia. Lebo podľa svojich slov budeš ospravedlnený a podľa svojich slov budeš odsúdený.“ </a:t>
            </a:r>
            <a:endParaRPr lang="sk-SK" sz="2800" dirty="0"/>
          </a:p>
        </p:txBody>
      </p:sp>
      <p:pic>
        <p:nvPicPr>
          <p:cNvPr id="4" name="Obrázok 3"/>
          <p:cNvPicPr>
            <a:picLocks noChangeAspect="1"/>
          </p:cNvPicPr>
          <p:nvPr/>
        </p:nvPicPr>
        <p:blipFill>
          <a:blip r:embed="rId2"/>
          <a:stretch>
            <a:fillRect/>
          </a:stretch>
        </p:blipFill>
        <p:spPr>
          <a:xfrm>
            <a:off x="1885950" y="4630279"/>
            <a:ext cx="5372100" cy="1619250"/>
          </a:xfrm>
          <a:prstGeom prst="rect">
            <a:avLst/>
          </a:prstGeom>
        </p:spPr>
      </p:pic>
    </p:spTree>
    <p:extLst>
      <p:ext uri="{BB962C8B-B14F-4D97-AF65-F5344CB8AC3E}">
        <p14:creationId xmlns:p14="http://schemas.microsoft.com/office/powerpoint/2010/main" val="216314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smtClean="0">
                <a:solidFill>
                  <a:srgbClr val="C00000"/>
                </a:solidFill>
                <a:effectLst>
                  <a:outerShdw blurRad="38100" dist="38100" dir="2700000" algn="tl">
                    <a:srgbClr val="000000">
                      <a:alpha val="43137"/>
                    </a:srgbClr>
                  </a:outerShdw>
                </a:effectLst>
              </a:rPr>
              <a:t>Boh nám daroval reč</a:t>
            </a:r>
            <a:endParaRPr lang="sk-SK" b="1" dirty="0">
              <a:solidFill>
                <a:srgbClr val="C00000"/>
              </a:solidFill>
              <a:effectLst>
                <a:outerShdw blurRad="38100" dist="38100" dir="2700000" algn="tl">
                  <a:srgbClr val="000000">
                    <a:alpha val="43137"/>
                  </a:srgbClr>
                </a:outerShdw>
              </a:effectLst>
            </a:endParaRPr>
          </a:p>
        </p:txBody>
      </p:sp>
      <p:sp>
        <p:nvSpPr>
          <p:cNvPr id="3" name="BlokTextu 2"/>
          <p:cNvSpPr txBox="1"/>
          <p:nvPr/>
        </p:nvSpPr>
        <p:spPr>
          <a:xfrm>
            <a:off x="610732" y="1703407"/>
            <a:ext cx="8141460" cy="461665"/>
          </a:xfrm>
          <a:prstGeom prst="rect">
            <a:avLst/>
          </a:prstGeom>
          <a:noFill/>
        </p:spPr>
        <p:txBody>
          <a:bodyPr wrap="none" rtlCol="0">
            <a:spAutoFit/>
          </a:bodyPr>
          <a:lstStyle/>
          <a:p>
            <a:r>
              <a:rPr lang="sk-SK" sz="2400" b="1" dirty="0" smtClean="0"/>
              <a:t>Aby sme Ho chválili, blížneho povzbudzovali a dávali mu lásku!</a:t>
            </a:r>
            <a:endParaRPr lang="sk-SK" sz="2400" b="1" dirty="0"/>
          </a:p>
        </p:txBody>
      </p:sp>
      <p:sp>
        <p:nvSpPr>
          <p:cNvPr id="4" name="BlokTextu 3"/>
          <p:cNvSpPr txBox="1"/>
          <p:nvPr/>
        </p:nvSpPr>
        <p:spPr>
          <a:xfrm>
            <a:off x="1500968" y="2439562"/>
            <a:ext cx="6360988" cy="3970318"/>
          </a:xfrm>
          <a:prstGeom prst="rect">
            <a:avLst/>
          </a:prstGeom>
          <a:noFill/>
        </p:spPr>
        <p:txBody>
          <a:bodyPr wrap="square" rtlCol="0">
            <a:spAutoFit/>
          </a:bodyPr>
          <a:lstStyle/>
          <a:p>
            <a:pPr algn="just"/>
            <a:r>
              <a:rPr lang="sk-SK" sz="2800" dirty="0" smtClean="0"/>
              <a:t>Všetky súdy, senzácie, ohováranie </a:t>
            </a:r>
            <a:br>
              <a:rPr lang="sk-SK" sz="2800" dirty="0" smtClean="0"/>
            </a:br>
            <a:r>
              <a:rPr lang="sk-SK" sz="2800" dirty="0" smtClean="0"/>
              <a:t>a osočovanie, falošné príbehy o ľuďoch, naše nepodložené domnienky, prikrášlené a dotvorené svedectvá, či slová vypovedané v hneve sú vyslovenými kliatbami! </a:t>
            </a:r>
          </a:p>
          <a:p>
            <a:pPr algn="just"/>
            <a:endParaRPr lang="sk-SK" sz="2800" b="1" dirty="0">
              <a:solidFill>
                <a:srgbClr val="C00000"/>
              </a:solidFill>
              <a:effectLst>
                <a:outerShdw blurRad="38100" dist="38100" dir="2700000" algn="tl">
                  <a:srgbClr val="000000">
                    <a:alpha val="43137"/>
                  </a:srgbClr>
                </a:outerShdw>
              </a:effectLst>
            </a:endParaRPr>
          </a:p>
          <a:p>
            <a:pPr algn="just"/>
            <a:r>
              <a:rPr lang="sk-SK" sz="2800" b="1" dirty="0" smtClean="0">
                <a:solidFill>
                  <a:srgbClr val="C00000"/>
                </a:solidFill>
                <a:effectLst>
                  <a:outerShdw blurRad="38100" dist="38100" dir="2700000" algn="tl">
                    <a:srgbClr val="000000">
                      <a:alpha val="43137"/>
                    </a:srgbClr>
                  </a:outerShdw>
                </a:effectLst>
              </a:rPr>
              <a:t>Ich úlohou je zraňovať duše a mariť Boží plán s človekom!</a:t>
            </a:r>
            <a:endParaRPr lang="sk-SK" sz="2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607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smtClean="0">
                <a:solidFill>
                  <a:srgbClr val="C00000"/>
                </a:solidFill>
                <a:effectLst>
                  <a:outerShdw blurRad="38100" dist="38100" dir="2700000" algn="tl">
                    <a:srgbClr val="000000">
                      <a:alpha val="43137"/>
                    </a:srgbClr>
                  </a:outerShdw>
                </a:effectLst>
              </a:rPr>
              <a:t> Zlom je aj to, čo zamlčíme</a:t>
            </a:r>
            <a:endParaRPr lang="sk-SK" b="1" dirty="0">
              <a:solidFill>
                <a:srgbClr val="C00000"/>
              </a:solidFill>
              <a:effectLst>
                <a:outerShdw blurRad="38100" dist="38100" dir="2700000" algn="tl">
                  <a:srgbClr val="000000">
                    <a:alpha val="43137"/>
                  </a:srgbClr>
                </a:outerShdw>
              </a:effectLst>
            </a:endParaRPr>
          </a:p>
        </p:txBody>
      </p:sp>
      <p:sp>
        <p:nvSpPr>
          <p:cNvPr id="3" name="BlokTextu 2"/>
          <p:cNvSpPr txBox="1"/>
          <p:nvPr/>
        </p:nvSpPr>
        <p:spPr>
          <a:xfrm>
            <a:off x="670941" y="2069278"/>
            <a:ext cx="7802118" cy="2246769"/>
          </a:xfrm>
          <a:prstGeom prst="rect">
            <a:avLst/>
          </a:prstGeom>
          <a:noFill/>
        </p:spPr>
        <p:txBody>
          <a:bodyPr wrap="square" rtlCol="0">
            <a:spAutoFit/>
          </a:bodyPr>
          <a:lstStyle/>
          <a:p>
            <a:pPr algn="just"/>
            <a:r>
              <a:rPr lang="sk-SK" sz="2800" dirty="0" smtClean="0"/>
              <a:t>Neprejavená láska k blížnemu, zadržaná pochvala, upozornenie, varovanie, slovná pomoc, obhajoba dobrého mena, poďakovanie, prosba – prináša ľudskej duši zármutok, stratu </a:t>
            </a:r>
            <a:r>
              <a:rPr lang="sk-SK" sz="2800" dirty="0" err="1" smtClean="0"/>
              <a:t>sebahodnoty</a:t>
            </a:r>
            <a:r>
              <a:rPr lang="sk-SK" sz="2800" dirty="0" smtClean="0"/>
              <a:t>, zármutok a nedôveru!</a:t>
            </a:r>
            <a:endParaRPr lang="sk-SK" sz="2800" dirty="0"/>
          </a:p>
        </p:txBody>
      </p:sp>
      <p:pic>
        <p:nvPicPr>
          <p:cNvPr id="4" name="Obrázok 3"/>
          <p:cNvPicPr>
            <a:picLocks noChangeAspect="1"/>
          </p:cNvPicPr>
          <p:nvPr/>
        </p:nvPicPr>
        <p:blipFill>
          <a:blip r:embed="rId2"/>
          <a:stretch>
            <a:fillRect/>
          </a:stretch>
        </p:blipFill>
        <p:spPr>
          <a:xfrm>
            <a:off x="4102227" y="3830955"/>
            <a:ext cx="4286250" cy="3219450"/>
          </a:xfrm>
          <a:prstGeom prst="rect">
            <a:avLst/>
          </a:prstGeom>
        </p:spPr>
      </p:pic>
    </p:spTree>
    <p:extLst>
      <p:ext uri="{BB962C8B-B14F-4D97-AF65-F5344CB8AC3E}">
        <p14:creationId xmlns:p14="http://schemas.microsoft.com/office/powerpoint/2010/main" val="1973595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ok 3"/>
          <p:cNvPicPr>
            <a:picLocks noChangeAspect="1"/>
          </p:cNvPicPr>
          <p:nvPr/>
        </p:nvPicPr>
        <p:blipFill>
          <a:blip r:embed="rId2"/>
          <a:stretch>
            <a:fillRect/>
          </a:stretch>
        </p:blipFill>
        <p:spPr>
          <a:xfrm>
            <a:off x="4572000" y="3810000"/>
            <a:ext cx="4572000" cy="3048000"/>
          </a:xfrm>
          <a:prstGeom prst="rect">
            <a:avLst/>
          </a:prstGeom>
        </p:spPr>
      </p:pic>
      <p:sp>
        <p:nvSpPr>
          <p:cNvPr id="2" name="Nadpis 1"/>
          <p:cNvSpPr>
            <a:spLocks noGrp="1"/>
          </p:cNvSpPr>
          <p:nvPr>
            <p:ph type="title"/>
          </p:nvPr>
        </p:nvSpPr>
        <p:spPr>
          <a:xfrm>
            <a:off x="628650" y="365126"/>
            <a:ext cx="7886700" cy="2286634"/>
          </a:xfrm>
        </p:spPr>
        <p:txBody>
          <a:bodyPr>
            <a:normAutofit fontScale="90000"/>
          </a:bodyPr>
          <a:lstStyle/>
          <a:p>
            <a:pPr algn="ctr"/>
            <a:r>
              <a:rPr lang="sk-SK" b="1" dirty="0">
                <a:solidFill>
                  <a:srgbClr val="C00000"/>
                </a:solidFill>
                <a:effectLst>
                  <a:outerShdw blurRad="38100" dist="38100" dir="2700000" algn="tl">
                    <a:srgbClr val="000000">
                      <a:alpha val="43137"/>
                    </a:srgbClr>
                  </a:outerShdw>
                </a:effectLst>
              </a:rPr>
              <a:t>Pravdivý svedok zachraňuje životy, ten však, kto vraví kadejakú lož, je </a:t>
            </a:r>
            <a:r>
              <a:rPr lang="sk-SK" b="1" dirty="0" err="1">
                <a:solidFill>
                  <a:srgbClr val="C00000"/>
                </a:solidFill>
                <a:effectLst>
                  <a:outerShdw blurRad="38100" dist="38100" dir="2700000" algn="tl">
                    <a:srgbClr val="000000">
                      <a:alpha val="43137"/>
                    </a:srgbClr>
                  </a:outerShdw>
                </a:effectLst>
              </a:rPr>
              <a:t>záhubcom</a:t>
            </a:r>
            <a:r>
              <a:rPr lang="sk-SK" b="1" dirty="0" smtClean="0">
                <a:solidFill>
                  <a:srgbClr val="C00000"/>
                </a:solidFill>
                <a:effectLst>
                  <a:outerShdw blurRad="38100" dist="38100" dir="2700000" algn="tl">
                    <a:srgbClr val="000000">
                      <a:alpha val="43137"/>
                    </a:srgbClr>
                  </a:outerShdw>
                </a:effectLst>
              </a:rPr>
              <a:t>. </a:t>
            </a:r>
            <a:r>
              <a:rPr lang="sk-SK" b="1" dirty="0" err="1" smtClean="0">
                <a:solidFill>
                  <a:srgbClr val="C00000"/>
                </a:solidFill>
                <a:effectLst>
                  <a:outerShdw blurRad="38100" dist="38100" dir="2700000" algn="tl">
                    <a:srgbClr val="000000">
                      <a:alpha val="43137"/>
                    </a:srgbClr>
                  </a:outerShdw>
                </a:effectLst>
              </a:rPr>
              <a:t>Prísl</a:t>
            </a:r>
            <a:r>
              <a:rPr lang="sk-SK" b="1" dirty="0" smtClean="0">
                <a:solidFill>
                  <a:srgbClr val="C00000"/>
                </a:solidFill>
                <a:effectLst>
                  <a:outerShdw blurRad="38100" dist="38100" dir="2700000" algn="tl">
                    <a:srgbClr val="000000">
                      <a:alpha val="43137"/>
                    </a:srgbClr>
                  </a:outerShdw>
                </a:effectLst>
              </a:rPr>
              <a:t> 14,25</a:t>
            </a:r>
            <a:r>
              <a:rPr lang="sk-SK" b="1" dirty="0">
                <a:solidFill>
                  <a:srgbClr val="C00000"/>
                </a:solidFill>
                <a:effectLst>
                  <a:outerShdw blurRad="38100" dist="38100" dir="2700000" algn="tl">
                    <a:srgbClr val="000000">
                      <a:alpha val="43137"/>
                    </a:srgbClr>
                  </a:outerShdw>
                </a:effectLst>
              </a:rPr>
              <a:t/>
            </a:r>
            <a:br>
              <a:rPr lang="sk-SK" b="1" dirty="0">
                <a:solidFill>
                  <a:srgbClr val="C00000"/>
                </a:solidFill>
                <a:effectLst>
                  <a:outerShdw blurRad="38100" dist="38100" dir="2700000" algn="tl">
                    <a:srgbClr val="000000">
                      <a:alpha val="43137"/>
                    </a:srgbClr>
                  </a:outerShdw>
                </a:effectLst>
              </a:rPr>
            </a:br>
            <a:endParaRPr lang="sk-SK" b="1" dirty="0">
              <a:solidFill>
                <a:srgbClr val="C00000"/>
              </a:solidFill>
              <a:effectLst>
                <a:outerShdw blurRad="38100" dist="38100" dir="2700000" algn="tl">
                  <a:srgbClr val="000000">
                    <a:alpha val="43137"/>
                  </a:srgbClr>
                </a:outerShdw>
              </a:effectLst>
            </a:endParaRPr>
          </a:p>
        </p:txBody>
      </p:sp>
      <p:sp>
        <p:nvSpPr>
          <p:cNvPr id="3" name="BlokTextu 2"/>
          <p:cNvSpPr txBox="1"/>
          <p:nvPr/>
        </p:nvSpPr>
        <p:spPr>
          <a:xfrm>
            <a:off x="987553" y="2788920"/>
            <a:ext cx="5568696" cy="2677656"/>
          </a:xfrm>
          <a:prstGeom prst="rect">
            <a:avLst/>
          </a:prstGeom>
          <a:noFill/>
        </p:spPr>
        <p:txBody>
          <a:bodyPr wrap="square" rtlCol="0">
            <a:spAutoFit/>
          </a:bodyPr>
          <a:lstStyle/>
          <a:p>
            <a:r>
              <a:rPr lang="sk-SK" sz="2800" dirty="0" smtClean="0"/>
              <a:t>Citové zranenia zapríčinené slovami si nesieme už od detstva.</a:t>
            </a:r>
          </a:p>
          <a:p>
            <a:endParaRPr lang="sk-SK" sz="2800" dirty="0"/>
          </a:p>
          <a:p>
            <a:r>
              <a:rPr lang="sk-SK" sz="2800" dirty="0" smtClean="0"/>
              <a:t>Krik matky, nezáujem otca, výčitky, autoritatívne riadenie, spochybňovanie, výsmech...</a:t>
            </a:r>
            <a:endParaRPr lang="sk-SK" sz="2800" dirty="0"/>
          </a:p>
        </p:txBody>
      </p:sp>
    </p:spTree>
    <p:extLst>
      <p:ext uri="{BB962C8B-B14F-4D97-AF65-F5344CB8AC3E}">
        <p14:creationId xmlns:p14="http://schemas.microsoft.com/office/powerpoint/2010/main" val="2722495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809743"/>
            <a:ext cx="7772400" cy="1672019"/>
          </a:xfrm>
        </p:spPr>
        <p:txBody>
          <a:bodyPr>
            <a:normAutofit fontScale="90000"/>
          </a:bodyPr>
          <a:lstStyle/>
          <a:p>
            <a:r>
              <a:rPr lang="sk-SK" b="1" dirty="0" smtClean="0">
                <a:solidFill>
                  <a:srgbClr val="C00000"/>
                </a:solidFill>
                <a:effectLst>
                  <a:outerShdw blurRad="38100" dist="38100" dir="2700000" algn="tl">
                    <a:srgbClr val="000000">
                      <a:alpha val="43137"/>
                    </a:srgbClr>
                  </a:outerShdw>
                </a:effectLst>
              </a:rPr>
              <a:t>Nepreriekneš krivé svedectvo proti blížnemu!</a:t>
            </a:r>
            <a:endParaRPr lang="sk-SK" b="1" dirty="0">
              <a:solidFill>
                <a:srgbClr val="C00000"/>
              </a:solidFill>
              <a:effectLst>
                <a:outerShdw blurRad="38100" dist="38100" dir="2700000" algn="tl">
                  <a:srgbClr val="000000">
                    <a:alpha val="43137"/>
                  </a:srgbClr>
                </a:outerShdw>
              </a:effectLst>
            </a:endParaRPr>
          </a:p>
        </p:txBody>
      </p:sp>
      <p:pic>
        <p:nvPicPr>
          <p:cNvPr id="4" name="Obrázok 3"/>
          <p:cNvPicPr>
            <a:picLocks noChangeAspect="1"/>
          </p:cNvPicPr>
          <p:nvPr/>
        </p:nvPicPr>
        <p:blipFill>
          <a:blip r:embed="rId2"/>
          <a:stretch>
            <a:fillRect/>
          </a:stretch>
        </p:blipFill>
        <p:spPr>
          <a:xfrm>
            <a:off x="1875225" y="840485"/>
            <a:ext cx="5393549" cy="3749801"/>
          </a:xfrm>
          <a:prstGeom prst="rect">
            <a:avLst/>
          </a:prstGeom>
        </p:spPr>
      </p:pic>
    </p:spTree>
    <p:extLst>
      <p:ext uri="{BB962C8B-B14F-4D97-AF65-F5344CB8AC3E}">
        <p14:creationId xmlns:p14="http://schemas.microsoft.com/office/powerpoint/2010/main" val="188086028"/>
      </p:ext>
    </p:extLst>
  </p:cSld>
  <p:clrMapOvr>
    <a:masterClrMapping/>
  </p:clrMapOvr>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303</Words>
  <Application>Microsoft Office PowerPoint</Application>
  <PresentationFormat>Prezentácia na obrazovke (4:3)</PresentationFormat>
  <Paragraphs>17</Paragraphs>
  <Slides>7</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7</vt:i4>
      </vt:variant>
    </vt:vector>
  </HeadingPairs>
  <TitlesOfParts>
    <vt:vector size="11" baseType="lpstr">
      <vt:lpstr>Arial</vt:lpstr>
      <vt:lpstr>Calibri</vt:lpstr>
      <vt:lpstr>Calibri Light</vt:lpstr>
      <vt:lpstr>Motív Office</vt:lpstr>
      <vt:lpstr>Nepreriekneš krivé svedectvo proti blížnemu!</vt:lpstr>
      <vt:lpstr>Starý zákon – Lv 19,11-15</vt:lpstr>
      <vt:lpstr>Nový zákon – Mt 12,36-37</vt:lpstr>
      <vt:lpstr>Boh nám daroval reč</vt:lpstr>
      <vt:lpstr> Zlom je aj to, čo zamlčíme</vt:lpstr>
      <vt:lpstr>Pravdivý svedok zachraňuje životy, ten však, kto vraví kadejakú lož, je záhubcom. Prísl 14,25 </vt:lpstr>
      <vt:lpstr>Nepreriekneš krivé svedectvo proti blížnemu!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Nepreriekneš krivé svedectvo proti blížnemu!</dc:title>
  <dc:creator>admin</dc:creator>
  <cp:lastModifiedBy>admin</cp:lastModifiedBy>
  <cp:revision>7</cp:revision>
  <dcterms:created xsi:type="dcterms:W3CDTF">2017-04-20T09:28:28Z</dcterms:created>
  <dcterms:modified xsi:type="dcterms:W3CDTF">2017-04-20T11:06:27Z</dcterms:modified>
</cp:coreProperties>
</file>