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4" r:id="rId4"/>
    <p:sldId id="265" r:id="rId5"/>
    <p:sldId id="271" r:id="rId6"/>
    <p:sldId id="272" r:id="rId7"/>
    <p:sldId id="258" r:id="rId8"/>
    <p:sldId id="270" r:id="rId9"/>
    <p:sldId id="269" r:id="rId10"/>
    <p:sldId id="273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3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93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7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671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340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39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99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711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7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01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83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6F0C-E55C-4B7B-8638-F253D9C5A6D8}" type="datetimeFigureOut">
              <a:rPr lang="sk-SK" smtClean="0"/>
              <a:pPr/>
              <a:t>29.3.2017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B67C-72F3-466A-BFDF-E75B522D02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18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1" y="390145"/>
            <a:ext cx="7453745" cy="4191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6384" y="4581145"/>
            <a:ext cx="7772400" cy="187318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Nescudzoložíš! Ex 20, 14</a:t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(Nezosmilníš!) II. časť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7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Ježiš je jediné riešenie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32688" y="1476399"/>
            <a:ext cx="7278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i="1" dirty="0"/>
              <a:t>„V poslednom čase prídu posmievači, čo žijú podľa svojich bezbožných žiadostí.“ </a:t>
            </a:r>
            <a:r>
              <a:rPr lang="sk-SK" sz="2400" i="1" dirty="0" smtClean="0"/>
              <a:t>To </a:t>
            </a:r>
            <a:r>
              <a:rPr lang="sk-SK" sz="2400" i="1" dirty="0"/>
              <a:t>sú tí, čo vyvolávajú roztržky, ľudia telesní, čo nemajú Ducha. </a:t>
            </a:r>
            <a:r>
              <a:rPr lang="sk-SK" sz="2400" i="1" dirty="0" smtClean="0"/>
              <a:t>Ale </a:t>
            </a:r>
            <a:r>
              <a:rPr lang="sk-SK" sz="2400" i="1" dirty="0"/>
              <a:t>vy, milovaní, budujte sami seba na svojej presvätej viere a modlite sa v Duchu Svätom. </a:t>
            </a:r>
            <a:r>
              <a:rPr lang="sk-SK" sz="2400" i="1" dirty="0" smtClean="0"/>
              <a:t> Zachovajte </a:t>
            </a:r>
            <a:r>
              <a:rPr lang="sk-SK" sz="2400" i="1" dirty="0"/>
              <a:t>sa v Božej láske a očakávajte milosrdenstvo nášho Pána Ježiša Krista pre večný život. </a:t>
            </a:r>
            <a:r>
              <a:rPr lang="sk-SK" sz="2400" i="1" dirty="0" smtClean="0"/>
              <a:t/>
            </a:r>
            <a:br>
              <a:rPr lang="sk-SK" sz="2400" i="1" dirty="0" smtClean="0"/>
            </a:br>
            <a:r>
              <a:rPr lang="sk-SK" sz="2400" i="1" dirty="0" smtClean="0">
                <a:solidFill>
                  <a:srgbClr val="FF0000"/>
                </a:solidFill>
              </a:rPr>
              <a:t>A </a:t>
            </a:r>
            <a:r>
              <a:rPr lang="sk-SK" sz="2400" i="1" dirty="0">
                <a:solidFill>
                  <a:srgbClr val="FF0000"/>
                </a:solidFill>
              </a:rPr>
              <a:t>s tými, čo pochybujú, majte zľutovanie; </a:t>
            </a:r>
            <a:r>
              <a:rPr lang="sk-SK" sz="2400" i="1" dirty="0" smtClean="0">
                <a:solidFill>
                  <a:srgbClr val="FF0000"/>
                </a:solidFill>
              </a:rPr>
              <a:t>zachráňte </a:t>
            </a:r>
            <a:r>
              <a:rPr lang="sk-SK" sz="2400" i="1" dirty="0">
                <a:solidFill>
                  <a:srgbClr val="FF0000"/>
                </a:solidFill>
              </a:rPr>
              <a:t>ich, vyrvite ich z ohňa. Nad inými sa </a:t>
            </a:r>
            <a:r>
              <a:rPr lang="sk-SK" sz="2400" i="1" dirty="0" err="1">
                <a:solidFill>
                  <a:srgbClr val="FF0000"/>
                </a:solidFill>
              </a:rPr>
              <a:t>zľutúvajte</a:t>
            </a:r>
            <a:r>
              <a:rPr lang="sk-SK" sz="2400" i="1" dirty="0">
                <a:solidFill>
                  <a:srgbClr val="FF0000"/>
                </a:solidFill>
              </a:rPr>
              <a:t> s bázňou; nenáviďte aj ten odev poškvrnený telom. </a:t>
            </a:r>
            <a:r>
              <a:rPr lang="sk-SK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Tomu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však, ktorý má moc uchrániť vás od hriechu a nepoškvrnených postaviť v plesaní pred svoju slávu, </a:t>
            </a:r>
            <a:r>
              <a:rPr lang="sk-SK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jedinému </a:t>
            </a:r>
            <a:r>
              <a:rPr lang="sk-SK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Bohu, nášmu Spasiteľovi, skrze Ježiša Krista, nášho Pána, sláva a veleba, vláda a moc pred všetkými vekmi i teraz, i po všetky veky. Amen</a:t>
            </a:r>
            <a:r>
              <a:rPr lang="sk-SK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Jud</a:t>
            </a:r>
            <a:r>
              <a:rPr lang="sk-SK" sz="2400" i="1" dirty="0" smtClean="0"/>
              <a:t> 1,18-25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26228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11" y="390145"/>
            <a:ext cx="7453745" cy="4191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6384" y="4581145"/>
            <a:ext cx="7772400" cy="187318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Nescudzoložíš! Ex 20, 14</a:t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(Nezosmilníš!)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8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Hriešne vzťahy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4620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sz="2400" b="1" dirty="0"/>
          </a:p>
        </p:txBody>
      </p:sp>
      <p:sp>
        <p:nvSpPr>
          <p:cNvPr id="4" name="Obdĺžnik 3"/>
          <p:cNvSpPr/>
          <p:nvPr/>
        </p:nvSpPr>
        <p:spPr>
          <a:xfrm>
            <a:off x="464058" y="5614940"/>
            <a:ext cx="8433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vieme, že pohlavný život pred manželstvom je hriech, nemôžeme obhajovať takéto spolužitie ako prirodzené!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86000" y="339192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 smtClean="0"/>
              <a:t>Hriechy proti čistote v kombinácii s inými ťažkými hriechmi môžu spôsobiť stav duchovného posadnutia.</a:t>
            </a:r>
            <a:endParaRPr lang="sk-SK" sz="2800" b="1" dirty="0"/>
          </a:p>
        </p:txBody>
      </p:sp>
      <p:sp>
        <p:nvSpPr>
          <p:cNvPr id="7" name="Obdĺžnik 6"/>
          <p:cNvSpPr/>
          <p:nvPr/>
        </p:nvSpPr>
        <p:spPr>
          <a:xfrm>
            <a:off x="2286000" y="1575322"/>
            <a:ext cx="477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Trpíme laxným postojom voči rôznym moderným podobám hriešnych vzťahov!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91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Dôsledky hriechu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548640" y="1690689"/>
            <a:ext cx="7644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dirty="0" smtClean="0"/>
              <a:t>Z takýchto vzťahov, založených na telesnom uspokojovaní </a:t>
            </a:r>
            <a:r>
              <a:rPr lang="sk-SK" sz="2000" b="1" dirty="0" smtClean="0"/>
              <a:t>sa rodia deti, ktoré nemajú duchovný základ, ktorým chýba základ prirodzenej morálky </a:t>
            </a:r>
            <a:r>
              <a:rPr lang="sk-SK" sz="2000" dirty="0" smtClean="0"/>
              <a:t>a ich život bude následne stavaný výhradne na potrebách telesného človeka.</a:t>
            </a:r>
            <a:endParaRPr lang="sk-SK" sz="2000" dirty="0"/>
          </a:p>
        </p:txBody>
      </p:sp>
      <p:sp>
        <p:nvSpPr>
          <p:cNvPr id="6" name="BlokTextu 5"/>
          <p:cNvSpPr txBox="1"/>
          <p:nvPr/>
        </p:nvSpPr>
        <p:spPr>
          <a:xfrm>
            <a:off x="1161289" y="5266944"/>
            <a:ext cx="6830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Oslabuje sa kresťanstvo a celá Cirkev, pretože hriešne vzťahy nikdy nie sú požehnané Pánom, ale udržiavané a podporované Jeho nepriateľom. </a:t>
            </a:r>
            <a:endParaRPr lang="sk-S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216611"/>
            <a:ext cx="4762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 nenávidí rozvod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39521" y="1621130"/>
            <a:ext cx="49571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Pretože nik nemôže rozdeliť to, čo On vo svojej moci a láske spojí. Muž a žena sa manželstvom stávajú pred Stvoriteľom jedným telom, dokonalou bytosťou.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72358" y="4875898"/>
            <a:ext cx="8399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loptu rozdelíme na polovicu, prestáva byť loptou. Ak vtáčikovi odtrhneme jedno krídlo, už nikdy nevzlietne. Je výmyslom ľudskej zhýralosti, že môžeme krídlo prišiť na telo iného vtáčika a lietať ako pred tým...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41" y="2155661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Pornografia ovplyvňuje myslenie jednotlivca i spoločnosti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84049" y="1959448"/>
            <a:ext cx="6135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 mnoho ľudí prežíva svoju sexualitu neprirodzene!</a:t>
            </a:r>
            <a:r>
              <a:rPr lang="sk-SK" sz="2800" dirty="0" smtClean="0"/>
              <a:t> Pornografia, masturbácia, </a:t>
            </a:r>
            <a:r>
              <a:rPr lang="sk-SK" sz="2800" dirty="0" err="1" smtClean="0"/>
              <a:t>promiskuita</a:t>
            </a:r>
            <a:r>
              <a:rPr lang="sk-SK" sz="2800" dirty="0" smtClean="0"/>
              <a:t> a iné diabolské skvosty nás menia duchovne. Týmito skutkami budujeme v sebe telesného človeka, neschopného lásky, vyšších cieľov </a:t>
            </a:r>
            <a:br>
              <a:rPr lang="sk-SK" sz="2800" dirty="0" smtClean="0"/>
            </a:br>
            <a:r>
              <a:rPr lang="sk-SK" sz="2800" dirty="0" smtClean="0"/>
              <a:t>a poznania Boha.</a:t>
            </a:r>
            <a:endParaRPr lang="sk-SK" sz="2800" dirty="0"/>
          </a:p>
        </p:txBody>
      </p:sp>
      <p:sp>
        <p:nvSpPr>
          <p:cNvPr id="4" name="Obdĺžnik 3"/>
          <p:cNvSpPr/>
          <p:nvPr/>
        </p:nvSpPr>
        <p:spPr>
          <a:xfrm>
            <a:off x="1380745" y="515275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i="1" dirty="0" smtClean="0"/>
              <a:t>„Poučte </a:t>
            </a:r>
            <a:r>
              <a:rPr lang="sk-SK" sz="2800" i="1" dirty="0"/>
              <a:t>teda </a:t>
            </a:r>
            <a:r>
              <a:rPr lang="sk-SK" sz="2800" i="1" dirty="0" smtClean="0"/>
              <a:t>ľudí o </a:t>
            </a:r>
            <a:r>
              <a:rPr lang="sk-SK" sz="2800" i="1" dirty="0"/>
              <a:t>ich nečistote, aby pre svoju nečistotu </a:t>
            </a:r>
            <a:r>
              <a:rPr lang="sk-SK" sz="2800" i="1" dirty="0" smtClean="0"/>
              <a:t>nepomreli.“ </a:t>
            </a:r>
            <a:r>
              <a:rPr lang="sk-SK" sz="2800" i="1" dirty="0" err="1" smtClean="0"/>
              <a:t>Lv</a:t>
            </a:r>
            <a:r>
              <a:rPr lang="sk-SK" sz="2800" i="1" dirty="0" smtClean="0"/>
              <a:t> 15,31</a:t>
            </a:r>
            <a:endParaRPr lang="sk-SK" sz="2800" i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908" y="3502152"/>
            <a:ext cx="3208644" cy="21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58368" y="1115068"/>
            <a:ext cx="8211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• 12 % všetkých internetových stránok obsahuje pornografiu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/>
              <a:t>• každú sekundu sa vydáva na pornografiu 3075,64 dolárov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/>
              <a:t>• každú sekundu si pornografiu pozerá 28258 </a:t>
            </a:r>
            <a:r>
              <a:rPr lang="sk-SK" dirty="0" err="1"/>
              <a:t>surferov</a:t>
            </a:r>
            <a:r>
              <a:rPr lang="sk-SK" dirty="0"/>
              <a:t>;</a:t>
            </a:r>
          </a:p>
          <a:p>
            <a:endParaRPr lang="sk-SK" dirty="0"/>
          </a:p>
          <a:p>
            <a:r>
              <a:rPr lang="sk-SK" dirty="0"/>
              <a:t>• 40 miliónov Američanov sú stálymi klientmi pornografických stránok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/>
              <a:t>• každý tretí človek, ktorá si pozerá pornografiu, je žena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/>
              <a:t>• 70 % mužov vo veku od 18 do 24 rokov chodí každý mesiac na pornografické stránky;</a:t>
            </a:r>
          </a:p>
          <a:p>
            <a:endParaRPr lang="sk-SK" dirty="0"/>
          </a:p>
          <a:p>
            <a:r>
              <a:rPr lang="sk-SK" dirty="0"/>
              <a:t>• pornografický internet má v USA ročne obrat vo výške 2,84 mld. dolárov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/>
              <a:t>• celý pornografický priemysel vo svete má obrat 4,9 mld. dolárov ročne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/>
              <a:t>• 25 % hesiel zadávaných do internetových vyhľadávačov súvisí s pornografiou (68 miliónov denne);</a:t>
            </a:r>
          </a:p>
          <a:p>
            <a:endParaRPr lang="sk-SK" dirty="0"/>
          </a:p>
          <a:p>
            <a:r>
              <a:rPr lang="sk-SK" dirty="0"/>
              <a:t>• 116 tisíc otázok za deň sa týka detskej pornografie</a:t>
            </a:r>
            <a:r>
              <a:rPr lang="sk-SK" dirty="0" smtClean="0"/>
              <a:t>;</a:t>
            </a:r>
            <a:endParaRPr lang="sk-SK" dirty="0"/>
          </a:p>
          <a:p>
            <a:r>
              <a:rPr lang="sk-SK" dirty="0"/>
              <a:t>• 35 % nahrávok sťahovaných z internetu je pornografia;</a:t>
            </a:r>
          </a:p>
          <a:p>
            <a:endParaRPr lang="sk-SK" dirty="0"/>
          </a:p>
          <a:p>
            <a:r>
              <a:rPr lang="sk-SK" dirty="0"/>
              <a:t>• 34 % užívateľov internetu prichádza do kontaktu s pornografiou náhodou (</a:t>
            </a:r>
            <a:r>
              <a:rPr lang="sk-SK" dirty="0" err="1"/>
              <a:t>vyskakovacie</a:t>
            </a:r>
            <a:r>
              <a:rPr lang="sk-SK" dirty="0"/>
              <a:t> okná, presmerované linky, spam);</a:t>
            </a:r>
          </a:p>
          <a:p>
            <a:endParaRPr lang="sk-SK" dirty="0"/>
          </a:p>
          <a:p>
            <a:r>
              <a:rPr lang="sk-SK" dirty="0"/>
              <a:t>• 20 % mužov sa priznáva, že si pozerá pornografiu počas pracovnej doby.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67328" y="226755"/>
            <a:ext cx="8882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Informatizácia verzus </a:t>
            </a:r>
            <a:r>
              <a:rPr lang="sk-SK" sz="4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pornografizácia</a:t>
            </a:r>
            <a:endParaRPr lang="sk-SK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Homosexualita</a:t>
            </a:r>
            <a:endParaRPr lang="sk-SK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695069" y="1690689"/>
            <a:ext cx="6083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/>
              <a:t>Ľudí s homosexuálnou náklonnosťou treba prijímať so súcitnou láskou hlavne preto, že vo väčšine prípadov svoju deviáciu nenadobudli z vlastnej viny, ale v dôsledku patologického vplyvu okolia, ktoré im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spôsobilo hlboké duchovné, psychické a citové zranenia. </a:t>
            </a:r>
            <a:endParaRPr lang="sk-SK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2400" dirty="0"/>
          </a:p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Úplné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uzdravenie z homosexuality je možné len mocou lásky samotného Boha.</a:t>
            </a:r>
          </a:p>
        </p:txBody>
      </p:sp>
      <p:sp>
        <p:nvSpPr>
          <p:cNvPr id="6" name="Obdĺžnik 5"/>
          <p:cNvSpPr/>
          <p:nvPr/>
        </p:nvSpPr>
        <p:spPr>
          <a:xfrm>
            <a:off x="314325" y="5504755"/>
            <a:ext cx="851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err="1" smtClean="0"/>
              <a:t>Homo</a:t>
            </a:r>
            <a:r>
              <a:rPr lang="sk-SK" dirty="0" smtClean="0"/>
              <a:t> – vzťahy nepochádzajú </a:t>
            </a:r>
            <a:r>
              <a:rPr lang="sk-SK" dirty="0"/>
              <a:t>z opravdivého citového a sexuálneho dopĺňania sa.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nijakom prípade ich nemožno </a:t>
            </a:r>
            <a:r>
              <a:rPr lang="sk-SK" dirty="0" smtClean="0"/>
              <a:t>schvaľovať. Táto </a:t>
            </a:r>
            <a:r>
              <a:rPr lang="sk-SK" dirty="0"/>
              <a:t>náklonnosť je pre väčšinu z nich skúškou.</a:t>
            </a:r>
          </a:p>
        </p:txBody>
      </p:sp>
    </p:spTree>
    <p:extLst>
      <p:ext uri="{BB962C8B-B14F-4D97-AF65-F5344CB8AC3E}">
        <p14:creationId xmlns:p14="http://schemas.microsoft.com/office/powerpoint/2010/main" val="29949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 nestvoril človeka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homosexuálnymi túžbami</a:t>
            </a:r>
          </a:p>
        </p:txBody>
      </p:sp>
      <p:sp>
        <p:nvSpPr>
          <p:cNvPr id="3" name="Obdĺžnik 2"/>
          <p:cNvSpPr/>
          <p:nvPr/>
        </p:nvSpPr>
        <p:spPr>
          <a:xfrm>
            <a:off x="628650" y="1784848"/>
            <a:ext cx="79758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/>
              <a:t>Preto ich Boh vydal nečistote podľa žiadostí ich srdca; a tak hanobili svoje vlastné telá </a:t>
            </a:r>
            <a:r>
              <a:rPr lang="sk-SK" sz="2800" dirty="0" smtClean="0"/>
              <a:t>tí</a:t>
            </a:r>
            <a:r>
              <a:rPr lang="sk-SK" sz="2800" dirty="0"/>
              <a:t>, čo Božiu pravdu zamenili za lož, uctievali stvorenia a slúžili radšej im ako Stvoriteľovi, ktorý je zvelebený naveky. Amen. </a:t>
            </a:r>
            <a:r>
              <a:rPr lang="sk-SK" sz="2800" dirty="0" smtClean="0"/>
              <a:t>Preto </a:t>
            </a:r>
            <a:r>
              <a:rPr lang="sk-SK" sz="2800" dirty="0"/>
              <a:t>ich Boh vydal nehanebným náruživostiam. Ich ženy zamenili prirodzený styk za </a:t>
            </a:r>
            <a:r>
              <a:rPr lang="sk-SK" sz="2800" dirty="0" err="1"/>
              <a:t>protiprirodzený</a:t>
            </a:r>
            <a:r>
              <a:rPr lang="sk-SK" sz="2800" dirty="0"/>
              <a:t>.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A </a:t>
            </a:r>
            <a:r>
              <a:rPr lang="sk-SK" sz="2800" dirty="0"/>
              <a:t>podobne aj muži zanechali prirodzený styk so ženou a zahoreli žiadostivosťou jeden k druhému: muži s mužmi páchali nehanebnosť. Tak si sami na sebe odniesli zaslúženú odplatu za svoje poblúdenie</a:t>
            </a:r>
            <a:r>
              <a:rPr lang="sk-SK" sz="2800" dirty="0" smtClean="0"/>
              <a:t>. </a:t>
            </a:r>
            <a:br>
              <a:rPr lang="sk-SK" sz="2800" dirty="0" smtClean="0"/>
            </a:br>
            <a:r>
              <a:rPr lang="sk-SK" sz="2800" dirty="0" err="1" smtClean="0"/>
              <a:t>Rim</a:t>
            </a:r>
            <a:r>
              <a:rPr lang="sk-SK" sz="2800" dirty="0" smtClean="0"/>
              <a:t> 1,24-27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584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Uzdravenie z homosexuality</a:t>
            </a:r>
            <a:endParaRPr lang="sk-SK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838468"/>
            <a:ext cx="5717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/>
              <a:t>Ak niekto stratí vieru v možnosť oslobodenia sa z takéhoto stavu, stáva sa obeťou klanu aktívnych homosexuálov, ktorí tvrdia, že homosexualita je vrodená a sexuálne prirodzená.</a:t>
            </a:r>
          </a:p>
        </p:txBody>
      </p:sp>
      <p:sp>
        <p:nvSpPr>
          <p:cNvPr id="4" name="Obdĺžnik 3"/>
          <p:cNvSpPr/>
          <p:nvPr/>
        </p:nvSpPr>
        <p:spPr>
          <a:xfrm>
            <a:off x="3487293" y="4663904"/>
            <a:ext cx="5028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 sa pustiť do boja o vyslobodenie z tohto stavu, uveriť, že Bohu nič nie je nemožné. Ježiš žiada len o úplnú dôveru, aby mu ľudia dovolili zahrnúť ich jeho láskou a liečiť zranené srdcia.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6" y="4663903"/>
            <a:ext cx="2969514" cy="197967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27856" y="1911096"/>
            <a:ext cx="3041824" cy="17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631</Words>
  <Application>Microsoft Office PowerPoint</Application>
  <PresentationFormat>Prezentácia na obrazovke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Motív Office</vt:lpstr>
      <vt:lpstr>Nescudzoložíš! Ex 20, 14 (Nezosmilníš!) II. časť</vt:lpstr>
      <vt:lpstr>Hriešne vzťahy</vt:lpstr>
      <vt:lpstr>Dôsledky hriechu</vt:lpstr>
      <vt:lpstr>Boh nenávidí rozvod</vt:lpstr>
      <vt:lpstr>Pornografia ovplyvňuje myslenie jednotlivca i spoločnosti</vt:lpstr>
      <vt:lpstr>Prezentácia programu PowerPoint</vt:lpstr>
      <vt:lpstr>Homosexualita</vt:lpstr>
      <vt:lpstr>Boh nestvoril človeka  s homosexuálnymi túžbami</vt:lpstr>
      <vt:lpstr>Uzdravenie z homosexuality</vt:lpstr>
      <vt:lpstr>Ježiš je jediné riešenie</vt:lpstr>
      <vt:lpstr>Nescudzoložíš! Ex 20, 14 (Nezosmilníš!)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admin</cp:lastModifiedBy>
  <cp:revision>44</cp:revision>
  <dcterms:created xsi:type="dcterms:W3CDTF">2017-03-22T07:38:40Z</dcterms:created>
  <dcterms:modified xsi:type="dcterms:W3CDTF">2017-03-29T20:00:39Z</dcterms:modified>
</cp:coreProperties>
</file>