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062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18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373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580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80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859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473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54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497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137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973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3055-B4EE-4FBA-A7A7-4B9865560538}" type="datetimeFigureOut">
              <a:rPr lang="sk-SK" smtClean="0"/>
              <a:t>23.2.2017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9FCB-0FF2-426B-BCA9-7884F06E43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7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83464"/>
            <a:ext cx="7772400" cy="3226499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Cti svojho otca a svoju matku, aby si dlho žil na zemi, ktorú ti dá Pán, tvoj Boh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Ex 20, 12</a:t>
            </a:r>
            <a:endParaRPr lang="sk-SK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39" y="3509963"/>
            <a:ext cx="6233922" cy="311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Úcta a poslušnosť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68" y="2536631"/>
            <a:ext cx="4599432" cy="432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ĺžnik 2"/>
          <p:cNvSpPr/>
          <p:nvPr/>
        </p:nvSpPr>
        <p:spPr>
          <a:xfrm>
            <a:off x="628650" y="1690689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/>
              <a:t> Boh chcel, aby sme si po ňom ctili svojich rodičov, ktorým vďačíme za svoj život, a ktorí nám odovzdali poznanie Boha.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</a:rPr>
              <a:t>Sme povinní ctiť a rešpektovať všetkých, ktorým Boh pre naše dobro odovzdal svoju autoritu.</a:t>
            </a:r>
            <a:endParaRPr lang="sk-SK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Prikázanie má široký záber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2761488" y="1435608"/>
            <a:ext cx="60899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</a:rPr>
              <a:t>Štvrté prikázanie sa výslovne obracia k deťom v rámci ich vzťahov k otcovi a matke lebo tento vzťah je najvšeobecnejší. </a:t>
            </a:r>
            <a:r>
              <a:rPr lang="sk-SK" sz="2800" dirty="0" smtClean="0"/>
              <a:t>Požaduje, aby sme zahrňovali úctou, láskou a vďačnosťou prarodičov a predkov. </a:t>
            </a:r>
            <a:r>
              <a:rPr lang="sk-SK" sz="2800" dirty="0" smtClean="0">
                <a:solidFill>
                  <a:srgbClr val="C00000"/>
                </a:solidFill>
              </a:rPr>
              <a:t>Vzťahuje sa konečne na povinnosti žiakov voči učiteľom, zamestnancov voči zamestnávateľom, podriadených voči ich nadriadeným, občanov voči ich vlasti, voči tým, ktorí spravujú verejné veci a voči vládnym predstaviteľom. </a:t>
            </a:r>
            <a:endParaRPr lang="sk-SK" sz="2800" dirty="0">
              <a:solidFill>
                <a:srgbClr val="C0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998" y="2761171"/>
            <a:ext cx="3108486" cy="20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Povinnosti detí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1106424" y="23716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>
                <a:solidFill>
                  <a:srgbClr val="C00000"/>
                </a:solidFill>
              </a:rPr>
              <a:t>2251 Deti si majú ctiť svojich rodičov, byť im vďačné, náležite ich poslúchať a pomáhať im. </a:t>
            </a:r>
            <a:r>
              <a:rPr lang="sk-SK" sz="2800" dirty="0" smtClean="0"/>
              <a:t>Úcta k rodičom prispieva k súladu celého rodinného života. 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048" y="4062543"/>
            <a:ext cx="4187952" cy="27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Povinnosti rodičov</a:t>
            </a:r>
            <a:endParaRPr lang="sk-SK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4718304" y="323240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/>
              <a:t>2253 </a:t>
            </a:r>
            <a:r>
              <a:rPr lang="sk-SK" sz="2800" dirty="0" smtClean="0">
                <a:solidFill>
                  <a:srgbClr val="C00000"/>
                </a:solidFill>
              </a:rPr>
              <a:t>Rodičia majú rešpektovať a podporovať povolanie svojich detí. </a:t>
            </a:r>
            <a:r>
              <a:rPr lang="sk-SK" sz="2800" dirty="0" smtClean="0"/>
              <a:t>Majú mať na pamäti a učiť svoje deti, že prvotným povolaním kresťana je nasledovať Ježiša Krista. </a:t>
            </a:r>
            <a:endParaRPr lang="sk-SK" sz="2800" dirty="0"/>
          </a:p>
        </p:txBody>
      </p:sp>
      <p:sp>
        <p:nvSpPr>
          <p:cNvPr id="5" name="Obdĺžnik 4"/>
          <p:cNvSpPr/>
          <p:nvPr/>
        </p:nvSpPr>
        <p:spPr>
          <a:xfrm>
            <a:off x="628650" y="1624585"/>
            <a:ext cx="823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2252 </a:t>
            </a:r>
            <a:r>
              <a:rPr lang="sk-SK" sz="2400" dirty="0" smtClean="0">
                <a:solidFill>
                  <a:srgbClr val="C00000"/>
                </a:solidFill>
              </a:rPr>
              <a:t>Rodičia sú prví zodpovední za výchovu svojich detí vo viere, v modlitbe a vo všetkých čnostiach. </a:t>
            </a:r>
            <a:r>
              <a:rPr lang="sk-SK" sz="2400" dirty="0" smtClean="0"/>
              <a:t>Majú povinnosť, pokiaľ im je to možné, postarať sa o hmotné a duchovné potreby svojich detí.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8198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Verejná autorita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1536192" y="1690689"/>
            <a:ext cx="64830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2254 </a:t>
            </a:r>
            <a:r>
              <a:rPr lang="sk-SK" sz="2400" dirty="0" smtClean="0">
                <a:solidFill>
                  <a:srgbClr val="C00000"/>
                </a:solidFill>
              </a:rPr>
              <a:t>Verejná moc je povinná rešpektovať základné práva ľudskej osoby a vytvárať podmienky na používanie jej slobody.</a:t>
            </a:r>
          </a:p>
          <a:p>
            <a:endParaRPr lang="sk-SK" sz="2400" dirty="0" smtClean="0"/>
          </a:p>
          <a:p>
            <a:r>
              <a:rPr lang="sk-SK" sz="2400" dirty="0" smtClean="0"/>
              <a:t>2255 </a:t>
            </a:r>
            <a:r>
              <a:rPr lang="sk-SK" sz="2400" dirty="0" smtClean="0">
                <a:solidFill>
                  <a:srgbClr val="C00000"/>
                </a:solidFill>
              </a:rPr>
              <a:t>Povinnosťou občanov je spolupracovať s občianskou mocou na budovaní spoločnosti v duchu pravdy, spravodlivosti, solidarity a slobody.</a:t>
            </a:r>
          </a:p>
          <a:p>
            <a:endParaRPr lang="sk-SK" sz="2400" dirty="0" smtClean="0"/>
          </a:p>
          <a:p>
            <a:r>
              <a:rPr lang="sk-SK" sz="2400" dirty="0" smtClean="0"/>
              <a:t>2256 </a:t>
            </a:r>
            <a:r>
              <a:rPr lang="sk-SK" sz="2400" dirty="0" smtClean="0">
                <a:solidFill>
                  <a:srgbClr val="C00000"/>
                </a:solidFill>
              </a:rPr>
              <a:t>Občan je vo svedomí viazaný neriadiť sa predpismi občianskych autorít, ak sú tieto predpisy v rozpore s požiadavkami morálneho poriadku. </a:t>
            </a:r>
            <a:r>
              <a:rPr lang="sk-SK" sz="2400" dirty="0" smtClean="0"/>
              <a:t>„Boha treba viac poslúchať ako ľudí“ (Sk 5,29).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507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83464"/>
            <a:ext cx="7772400" cy="3226499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Cti svojho otca a svoju matku, aby si dlho žil na zemi, ktorú ti dá Pán, tvoj Boh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Ex 20, 12</a:t>
            </a:r>
            <a:endParaRPr lang="sk-SK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39" y="3509963"/>
            <a:ext cx="6233922" cy="311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6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1487</TotalTime>
  <Words>346</Words>
  <Application>Microsoft Office PowerPoint</Application>
  <PresentationFormat>Prezentácia na obrazovke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Motív Office</vt:lpstr>
      <vt:lpstr>Cti svojho otca a svoju matku, aby si dlho žil na zemi, ktorú ti dá Pán, tvoj Boh! Ex 20, 12</vt:lpstr>
      <vt:lpstr>Úcta a poslušnosť</vt:lpstr>
      <vt:lpstr>Prikázanie má široký záber</vt:lpstr>
      <vt:lpstr>Povinnosti detí</vt:lpstr>
      <vt:lpstr>Povinnosti rodičov</vt:lpstr>
      <vt:lpstr>Verejná autorita</vt:lpstr>
      <vt:lpstr>Cti svojho otca a svoju matku, aby si dlho žil na zemi, ktorú ti dá Pán, tvoj Boh! Ex 20, 12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Cti svojho otca a svoju matku, aby si dlho žil na zemi, ktorú ti dá Pán, tvoj Boh! Ex 20, 12</dc:title>
  <dc:creator>admin</dc:creator>
  <cp:lastModifiedBy>admin</cp:lastModifiedBy>
  <cp:revision>8</cp:revision>
  <dcterms:created xsi:type="dcterms:W3CDTF">2017-02-23T07:56:37Z</dcterms:created>
  <dcterms:modified xsi:type="dcterms:W3CDTF">2017-02-24T08:44:12Z</dcterms:modified>
</cp:coreProperties>
</file>