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7" r:id="rId4"/>
    <p:sldId id="263" r:id="rId5"/>
    <p:sldId id="264" r:id="rId6"/>
    <p:sldId id="271" r:id="rId7"/>
    <p:sldId id="272" r:id="rId8"/>
    <p:sldId id="294" r:id="rId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04" y="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2A59-36CA-440A-ADC8-F08B35E132A2}" type="datetimeFigureOut">
              <a:rPr lang="sk-SK" smtClean="0"/>
              <a:pPr/>
              <a:t>30.10.2017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8333-F3CA-4A06-BBF6-9B4861F86BC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400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2A59-36CA-440A-ADC8-F08B35E132A2}" type="datetimeFigureOut">
              <a:rPr lang="sk-SK" smtClean="0"/>
              <a:pPr/>
              <a:t>30.10.2017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8333-F3CA-4A06-BBF6-9B4861F86BC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487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2A59-36CA-440A-ADC8-F08B35E132A2}" type="datetimeFigureOut">
              <a:rPr lang="sk-SK" smtClean="0"/>
              <a:pPr/>
              <a:t>30.10.2017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8333-F3CA-4A06-BBF6-9B4861F86BC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2441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2A59-36CA-440A-ADC8-F08B35E132A2}" type="datetimeFigureOut">
              <a:rPr lang="sk-SK" smtClean="0"/>
              <a:pPr/>
              <a:t>30.10.2017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8333-F3CA-4A06-BBF6-9B4861F86BC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2063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2A59-36CA-440A-ADC8-F08B35E132A2}" type="datetimeFigureOut">
              <a:rPr lang="sk-SK" smtClean="0"/>
              <a:pPr/>
              <a:t>30.10.2017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8333-F3CA-4A06-BBF6-9B4861F86BC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7651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2A59-36CA-440A-ADC8-F08B35E132A2}" type="datetimeFigureOut">
              <a:rPr lang="sk-SK" smtClean="0"/>
              <a:pPr/>
              <a:t>30.10.2017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8333-F3CA-4A06-BBF6-9B4861F86BC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4231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2A59-36CA-440A-ADC8-F08B35E132A2}" type="datetimeFigureOut">
              <a:rPr lang="sk-SK" smtClean="0"/>
              <a:pPr/>
              <a:t>30.10.2017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8333-F3CA-4A06-BBF6-9B4861F86BC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361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2A59-36CA-440A-ADC8-F08B35E132A2}" type="datetimeFigureOut">
              <a:rPr lang="sk-SK" smtClean="0"/>
              <a:pPr/>
              <a:t>30.10.2017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8333-F3CA-4A06-BBF6-9B4861F86BC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336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2A59-36CA-440A-ADC8-F08B35E132A2}" type="datetimeFigureOut">
              <a:rPr lang="sk-SK" smtClean="0"/>
              <a:pPr/>
              <a:t>30.10.2017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8333-F3CA-4A06-BBF6-9B4861F86BC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6158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2A59-36CA-440A-ADC8-F08B35E132A2}" type="datetimeFigureOut">
              <a:rPr lang="sk-SK" smtClean="0"/>
              <a:pPr/>
              <a:t>30.10.2017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8333-F3CA-4A06-BBF6-9B4861F86BC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836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2A59-36CA-440A-ADC8-F08B35E132A2}" type="datetimeFigureOut">
              <a:rPr lang="sk-SK" smtClean="0"/>
              <a:pPr/>
              <a:t>30.10.2017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8333-F3CA-4A06-BBF6-9B4861F86BC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8919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82A59-36CA-440A-ADC8-F08B35E132A2}" type="datetimeFigureOut">
              <a:rPr lang="sk-SK" smtClean="0"/>
              <a:pPr/>
              <a:t>30.10.2017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58333-F3CA-4A06-BBF6-9B4861F86BC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580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5917" y="128016"/>
            <a:ext cx="4552166" cy="472211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66928" y="3575305"/>
            <a:ext cx="8110728" cy="32826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k-SK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Blahoslavení </a:t>
            </a:r>
            <a:r>
              <a:rPr lang="sk-SK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prenasledovaní </a:t>
            </a:r>
            <a:r>
              <a:rPr lang="sk-SK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pre </a:t>
            </a:r>
            <a:r>
              <a:rPr lang="sk-SK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spravodlivosť</a:t>
            </a:r>
            <a:r>
              <a:rPr lang="sk-SK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sk-SK" sz="28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Mt</a:t>
            </a:r>
            <a:r>
              <a:rPr lang="sk-SK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5,9</a:t>
            </a:r>
            <a:endParaRPr lang="sk-SK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987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673986"/>
          </a:xfrm>
        </p:spPr>
        <p:txBody>
          <a:bodyPr>
            <a:normAutofit/>
          </a:bodyPr>
          <a:lstStyle/>
          <a:p>
            <a:pPr marL="374650" indent="-374650" algn="ctr" defTabSz="762000" eaLnBrk="0" hangingPunct="0"/>
            <a:r>
              <a:rPr lang="sk-S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Spravodlivosť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018794" y="2039112"/>
            <a:ext cx="76954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indent="-374650" defTabSz="762000" eaLnBrk="0" hangingPunct="0">
              <a:buFontTx/>
              <a:buBlip>
                <a:blip r:embed="rId2"/>
              </a:buBlip>
            </a:pPr>
            <a:r>
              <a:rPr lang="sk-S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Ôsme blahoslavenstvo súvisí so štvrtým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; </a:t>
            </a:r>
            <a:r>
              <a:rPr lang="sk-S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aj tu sa objavuje slovo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“</a:t>
            </a:r>
            <a:r>
              <a:rPr lang="sk-S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spravodlivosť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”, </a:t>
            </a:r>
            <a:r>
              <a:rPr lang="sk-S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ktoré označuje Božiu vôľu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1256538" y="5830747"/>
            <a:ext cx="1856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/>
              <a:t>Blahoslavenstvá</a:t>
            </a:r>
          </a:p>
          <a:p>
            <a:pPr algn="ctr"/>
            <a:r>
              <a:rPr lang="sk-SK" dirty="0"/>
              <a:t>(</a:t>
            </a:r>
            <a:r>
              <a:rPr lang="sk-SK" dirty="0" err="1"/>
              <a:t>Mt</a:t>
            </a:r>
            <a:r>
              <a:rPr lang="sk-SK" dirty="0"/>
              <a:t> 5,1-12)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4360887"/>
            <a:ext cx="4270248" cy="237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2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5805" y="265176"/>
            <a:ext cx="7360920" cy="2148840"/>
          </a:xfrm>
        </p:spPr>
        <p:txBody>
          <a:bodyPr>
            <a:noAutofit/>
          </a:bodyPr>
          <a:lstStyle/>
          <a:p>
            <a:pPr algn="ctr"/>
            <a:r>
              <a:rPr lang="sk-S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Prenasledovanie</a:t>
            </a:r>
            <a:endParaRPr lang="sk-SK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725805" y="1821308"/>
            <a:ext cx="77781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indent="-374650" defTabSz="762000" eaLnBrk="0" hangingPunct="0">
              <a:buFontTx/>
              <a:buBlip>
                <a:blip r:embed="rId2"/>
              </a:buBlip>
            </a:pPr>
            <a:r>
              <a:rPr lang="sk-SK" sz="3200" dirty="0">
                <a:cs typeface="Times New Roman" pitchFamily="18" charset="0"/>
              </a:rPr>
              <a:t>sa stáva kľúčom pre vstup do Božieho kráľovstva</a:t>
            </a:r>
            <a:r>
              <a:rPr lang="it-IT" sz="3200" dirty="0">
                <a:cs typeface="Times New Roman" pitchFamily="18" charset="0"/>
              </a:rPr>
              <a:t>, </a:t>
            </a:r>
            <a:r>
              <a:rPr lang="sk-SK" sz="3200" dirty="0">
                <a:cs typeface="Times New Roman" pitchFamily="18" charset="0"/>
              </a:rPr>
              <a:t>pretože </a:t>
            </a:r>
            <a:r>
              <a:rPr lang="sk-SK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je ovocím odovzdania sa Otcovej vôli</a:t>
            </a:r>
            <a:r>
              <a:rPr lang="it-IT" sz="3200" dirty="0">
                <a:cs typeface="Times New Roman" pitchFamily="18" charset="0"/>
              </a:rPr>
              <a:t>: a</a:t>
            </a:r>
            <a:r>
              <a:rPr lang="sk-SK" sz="3200" dirty="0">
                <a:cs typeface="Times New Roman" pitchFamily="18" charset="0"/>
              </a:rPr>
              <a:t>k</a:t>
            </a:r>
            <a:r>
              <a:rPr lang="it-IT" sz="3200" dirty="0">
                <a:cs typeface="Times New Roman" pitchFamily="18" charset="0"/>
              </a:rPr>
              <a:t> </a:t>
            </a:r>
            <a:r>
              <a:rPr lang="sk-SK" sz="3200" dirty="0">
                <a:cs typeface="Times New Roman" pitchFamily="18" charset="0"/>
              </a:rPr>
              <a:t>však nie toto je príčinou prenasledovania, treba byť veľmi opatrní, keď sa definujeme ako </a:t>
            </a:r>
            <a:r>
              <a:rPr lang="it-IT" sz="3200" dirty="0">
                <a:cs typeface="Times New Roman" pitchFamily="18" charset="0"/>
              </a:rPr>
              <a:t>“</a:t>
            </a:r>
            <a:r>
              <a:rPr lang="sk-SK" sz="3200" dirty="0">
                <a:cs typeface="Times New Roman" pitchFamily="18" charset="0"/>
              </a:rPr>
              <a:t>prenasledovaní</a:t>
            </a:r>
            <a:r>
              <a:rPr lang="it-IT" sz="3200" dirty="0" smtClean="0">
                <a:cs typeface="Times New Roman" pitchFamily="18" charset="0"/>
              </a:rPr>
              <a:t>”.</a:t>
            </a:r>
            <a:endParaRPr lang="it-IT" sz="3200" dirty="0">
              <a:cs typeface="Times New Roman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526" y="4537494"/>
            <a:ext cx="3056954" cy="232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760"/>
            <a:ext cx="7886700" cy="1015618"/>
          </a:xfrm>
        </p:spPr>
        <p:txBody>
          <a:bodyPr>
            <a:normAutofit/>
          </a:bodyPr>
          <a:lstStyle/>
          <a:p>
            <a:pPr algn="ctr" defTabSz="762000" eaLnBrk="0" hangingPunct="0"/>
            <a:r>
              <a:rPr lang="it-IT" b="1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“</a:t>
            </a:r>
            <a:r>
              <a:rPr lang="sk-SK" b="1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Lebo ich </a:t>
            </a:r>
            <a:r>
              <a:rPr lang="sk-SK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je</a:t>
            </a:r>
            <a:r>
              <a:rPr lang="sk-SK" b="1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 nebeské kráľovstvo</a:t>
            </a:r>
            <a:r>
              <a:rPr lang="it-IT" b="1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”</a:t>
            </a:r>
            <a:endParaRPr lang="it-IT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496" y="1132712"/>
            <a:ext cx="5175504" cy="291122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bdĺžnik 2"/>
          <p:cNvSpPr/>
          <p:nvPr/>
        </p:nvSpPr>
        <p:spPr>
          <a:xfrm>
            <a:off x="1360170" y="3379724"/>
            <a:ext cx="78867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indent="-374650" defTabSz="762000" eaLnBrk="0" hangingPunct="0">
              <a:buFontTx/>
              <a:buBlip>
                <a:blip r:embed="rId3"/>
              </a:buBlip>
            </a:pP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Vyjadrenie </a:t>
            </a:r>
            <a:r>
              <a:rPr lang="it-IT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“</a:t>
            </a:r>
            <a:r>
              <a:rPr lang="sk-SK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Lebo ich je nebeské kráľovstvo</a:t>
            </a:r>
            <a:r>
              <a:rPr lang="it-IT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”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je spoločné s prvým blahoslavenstvom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ktorého toto je predlžením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; </a:t>
            </a:r>
            <a:r>
              <a:rPr lang="sk-SK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dokonca aj sloveso je znova v prítomnom čase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</a:t>
            </a:r>
            <a:endParaRPr 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352" y="3700307"/>
            <a:ext cx="6327648" cy="3163824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777238" y="1450539"/>
            <a:ext cx="80375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indent="-374650" defTabSz="762000" eaLnBrk="0" hangingPunct="0">
              <a:buFontTx/>
              <a:buBlip>
                <a:blip r:embed="rId3"/>
              </a:buBlip>
            </a:pP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Pre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Mat</a:t>
            </a:r>
            <a:r>
              <a:rPr lang="sk-SK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úša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je prenasledovanie nevyhnutným dôsledkom rozhodnutia sa pre chudobu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: 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zatiaľ čo mocní kvôli ich pohodliu neváhajú vziať život druhým, </a:t>
            </a:r>
            <a:r>
              <a:rPr lang="sk-SK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Ježišovi nasledovníci pre dobro druhých neváhajú riskovať svoj vlastný život</a:t>
            </a: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017850" y="354830"/>
            <a:ext cx="7556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Prenasledovanie je nevyhnutné</a:t>
            </a:r>
            <a:endParaRPr lang="sk-SK" sz="4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236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Prečo?</a:t>
            </a:r>
            <a:endParaRPr lang="sk-SK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443484" y="1544385"/>
            <a:ext cx="82570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indent="-374650" defTabSz="762000" eaLnBrk="0" hangingPunct="0">
              <a:buFontTx/>
              <a:buBlip>
                <a:blip r:embed="rId2"/>
              </a:buBlip>
            </a:pPr>
            <a:r>
              <a:rPr lang="sk-SK" sz="3200" b="1" dirty="0">
                <a:cs typeface="Times New Roman" pitchFamily="18" charset="0"/>
              </a:rPr>
              <a:t>Jestvovanie spoločenstva, ktoré sa rozhoduje proti hodnotám spoločnosti, </a:t>
            </a:r>
            <a:r>
              <a:rPr lang="sk-SK" sz="3200" b="1" dirty="0" smtClean="0">
                <a:cs typeface="Times New Roman" pitchFamily="18" charset="0"/>
              </a:rPr>
              <a:t>spôsobuje, </a:t>
            </a:r>
            <a:r>
              <a:rPr lang="sk-SK" sz="3200" b="1" dirty="0">
                <a:cs typeface="Times New Roman" pitchFamily="18" charset="0"/>
              </a:rPr>
              <a:t>že </a:t>
            </a:r>
            <a:r>
              <a:rPr lang="sk-SK" sz="3200" b="1" dirty="0">
                <a:solidFill>
                  <a:srgbClr val="C00000"/>
                </a:solidFill>
                <a:cs typeface="Times New Roman" pitchFamily="18" charset="0"/>
              </a:rPr>
              <a:t>spoločnosť odpovedá prenasledovaním, pretože neprijíma, ak niekto životom diskredituje hodnoty bohatstva a moci</a:t>
            </a:r>
            <a:r>
              <a:rPr lang="it-IT" sz="3200" b="1" dirty="0">
                <a:solidFill>
                  <a:srgbClr val="C00000"/>
                </a:solidFill>
                <a:cs typeface="Times New Roman" pitchFamily="18" charset="0"/>
              </a:rPr>
              <a:t>.</a:t>
            </a:r>
          </a:p>
          <a:p>
            <a:pPr marL="374650" indent="-374650" defTabSz="762000" eaLnBrk="0" hangingPunct="0">
              <a:buFontTx/>
              <a:buBlip>
                <a:blip r:embed="rId2"/>
              </a:buBlip>
            </a:pPr>
            <a:r>
              <a:rPr lang="sk-SK" sz="3200" b="1" dirty="0">
                <a:cs typeface="Times New Roman" pitchFamily="18" charset="0"/>
              </a:rPr>
              <a:t>Prenasledovanie sa často rodí vnútri a nie je len reakciou zvonku</a:t>
            </a:r>
            <a:r>
              <a:rPr lang="it-IT" sz="3200" b="1" dirty="0">
                <a:cs typeface="Times New Roman" pitchFamily="18" charset="0"/>
              </a:rPr>
              <a:t>, </a:t>
            </a:r>
            <a:r>
              <a:rPr lang="sk-SK" sz="3200" b="1" dirty="0">
                <a:cs typeface="Times New Roman" pitchFamily="18" charset="0"/>
              </a:rPr>
              <a:t>uskutočňuje sa v mene Božom</a:t>
            </a:r>
            <a:r>
              <a:rPr lang="it-IT" sz="3200" b="1" dirty="0">
                <a:cs typeface="Times New Roman" pitchFamily="18" charset="0"/>
              </a:rPr>
              <a:t>: </a:t>
            </a:r>
            <a:r>
              <a:rPr lang="it-IT" sz="3200" b="1" i="1" dirty="0">
                <a:cs typeface="Times New Roman" pitchFamily="18" charset="0"/>
              </a:rPr>
              <a:t>“</a:t>
            </a:r>
            <a:r>
              <a:rPr lang="it-IT" sz="3200" b="1" i="1" dirty="0"/>
              <a:t>prichádza hodina, keď sa každý, kto vás zabije, bude nazdávať, že tým slúži Bohu</a:t>
            </a:r>
            <a:r>
              <a:rPr lang="it-IT" sz="3200" b="1" i="1" dirty="0">
                <a:cs typeface="Times New Roman" pitchFamily="18" charset="0"/>
              </a:rPr>
              <a:t>” (</a:t>
            </a:r>
            <a:r>
              <a:rPr lang="sk-SK" sz="3200" b="1" i="1" dirty="0" err="1">
                <a:cs typeface="Times New Roman" pitchFamily="18" charset="0"/>
              </a:rPr>
              <a:t>Jn</a:t>
            </a:r>
            <a:r>
              <a:rPr lang="it-IT" sz="3200" b="1" i="1" dirty="0">
                <a:cs typeface="Times New Roman" pitchFamily="18" charset="0"/>
              </a:rPr>
              <a:t> 16,2)</a:t>
            </a:r>
            <a:endParaRPr lang="it-IT" sz="3200" b="1" i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36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Svet dnes</a:t>
            </a:r>
            <a:endParaRPr lang="sk-SK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732663" y="1690689"/>
            <a:ext cx="76786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indent="-374650" defTabSz="762000" eaLnBrk="0" hangingPunct="0">
              <a:buFontTx/>
              <a:buBlip>
                <a:blip r:embed="rId2"/>
              </a:buBlip>
            </a:pP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Hoci od Ježišovej doby uplynulo veľa času, svet sa nezmenil, nezmizli despotické totalitné režimy. </a:t>
            </a:r>
            <a:r>
              <a:rPr lang="sk-SK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Stále existujú oveľa rafinovanejšie spôsoby prenasledovania, ktoré možno nespôsobujú smrť, ale podrobujú človeka strate dobrého mena a </a:t>
            </a:r>
            <a:r>
              <a:rPr lang="sk-SK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vylúčeniu</a:t>
            </a:r>
            <a:r>
              <a:rPr lang="sk-SK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</a:t>
            </a:r>
            <a:endParaRPr lang="it-IT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96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5917" y="128016"/>
            <a:ext cx="4552166" cy="472211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66928" y="3575305"/>
            <a:ext cx="8110728" cy="32826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k-SK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Blahoslavení </a:t>
            </a:r>
            <a:r>
              <a:rPr lang="sk-SK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prenasledovaní </a:t>
            </a:r>
            <a:r>
              <a:rPr lang="sk-SK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pre </a:t>
            </a:r>
            <a:r>
              <a:rPr lang="sk-SK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spravodlivosť</a:t>
            </a:r>
            <a:r>
              <a:rPr lang="sk-SK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sk-SK" sz="28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Mt</a:t>
            </a:r>
            <a:r>
              <a:rPr lang="sk-SK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5,9</a:t>
            </a:r>
            <a:endParaRPr lang="sk-SK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313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1141</TotalTime>
  <Words>261</Words>
  <Application>Microsoft Office PowerPoint</Application>
  <PresentationFormat>Prezentácia na obrazovke (4:3)</PresentationFormat>
  <Paragraphs>17</Paragraphs>
  <Slides>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Motív Office</vt:lpstr>
      <vt:lpstr>Blahoslavení prenasledovaní pre spravodlivosť Mt 5,9</vt:lpstr>
      <vt:lpstr>Spravodlivosť</vt:lpstr>
      <vt:lpstr>Prenasledovanie</vt:lpstr>
      <vt:lpstr>“Lebo ich je nebeské kráľovstvo”</vt:lpstr>
      <vt:lpstr>Prezentácia programu PowerPoint</vt:lpstr>
      <vt:lpstr>Prečo?</vt:lpstr>
      <vt:lpstr>Svet dnes</vt:lpstr>
      <vt:lpstr>Blahoslavení prenasledovaní pre spravodlivosť Mt 5,9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Blahoslavení  chudobní v duchu</dc:title>
  <dc:creator>admin</dc:creator>
  <cp:lastModifiedBy>admin</cp:lastModifiedBy>
  <cp:revision>63</cp:revision>
  <dcterms:created xsi:type="dcterms:W3CDTF">2017-06-01T17:52:09Z</dcterms:created>
  <dcterms:modified xsi:type="dcterms:W3CDTF">2017-10-30T08:14:44Z</dcterms:modified>
</cp:coreProperties>
</file>