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3" r:id="rId5"/>
    <p:sldId id="264" r:id="rId6"/>
    <p:sldId id="271" r:id="rId7"/>
    <p:sldId id="272" r:id="rId8"/>
    <p:sldId id="27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48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4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206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6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3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61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1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A59-36CA-440A-ADC8-F08B35E132A2}" type="datetimeFigureOut">
              <a:rPr lang="sk-SK" smtClean="0"/>
              <a:pPr/>
              <a:t>18.10.2017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8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6928" y="3575305"/>
            <a:ext cx="8110728" cy="32826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tí, čo šíria pokoj, lebo ich budú volať Božími synmi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Mt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5,9</a:t>
            </a:r>
            <a:endParaRPr lang="sk-SK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73986"/>
          </a:xfrm>
        </p:spPr>
        <p:txBody>
          <a:bodyPr>
            <a:normAutofit/>
          </a:bodyPr>
          <a:lstStyle/>
          <a:p>
            <a:pPr marL="374650" indent="-374650" defTabSz="762000" eaLnBrk="0" hangingPunct="0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Grécky výraz „budovateľ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pokoja“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18794" y="2039112"/>
            <a:ext cx="7695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74650" defTabSz="762000" eaLnBrk="0" hangingPunct="0">
              <a:buFontTx/>
              <a:buBlip>
                <a:blip r:embed="rId2"/>
              </a:buBlip>
            </a:pPr>
            <a:r>
              <a:rPr lang="sk-SK" sz="3200" b="1" dirty="0">
                <a:cs typeface="Times New Roman" pitchFamily="18" charset="0"/>
              </a:rPr>
              <a:t>Grécky výraz doslova znamená</a:t>
            </a:r>
            <a:r>
              <a:rPr lang="it-IT" sz="3200" b="1" dirty="0">
                <a:cs typeface="Times New Roman" pitchFamily="18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“</a:t>
            </a:r>
            <a:r>
              <a:rPr lang="sk-SK" sz="3200" b="1" dirty="0">
                <a:solidFill>
                  <a:srgbClr val="C00000"/>
                </a:solidFill>
                <a:cs typeface="Times New Roman" pitchFamily="18" charset="0"/>
              </a:rPr>
              <a:t>činitelia, konatelia pokoja</a:t>
            </a:r>
            <a:r>
              <a:rPr lang="it-IT" sz="3200" b="1" dirty="0">
                <a:solidFill>
                  <a:srgbClr val="C00000"/>
                </a:solidFill>
                <a:cs typeface="Times New Roman" pitchFamily="18" charset="0"/>
              </a:rPr>
              <a:t>”</a:t>
            </a:r>
            <a:r>
              <a:rPr lang="it-IT" sz="3200" b="1" dirty="0">
                <a:cs typeface="Times New Roman" pitchFamily="18" charset="0"/>
              </a:rPr>
              <a:t>.</a:t>
            </a:r>
          </a:p>
          <a:p>
            <a:pPr marL="374650" indent="-374650" defTabSz="762000" eaLnBrk="0" hangingPunct="0">
              <a:buFontTx/>
              <a:buBlip>
                <a:blip r:embed="rId2"/>
              </a:buBlip>
            </a:pPr>
            <a:r>
              <a:rPr lang="sk-SK" sz="3200" b="1" dirty="0">
                <a:cs typeface="Times New Roman" pitchFamily="18" charset="0"/>
              </a:rPr>
              <a:t>Aj v tomto prípade blahoslavenstvo sa nevzťahuje na charakter, ale na konanie človeka.</a:t>
            </a:r>
            <a:endParaRPr lang="it-IT" sz="3200" b="1" dirty="0"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256538" y="5830747"/>
            <a:ext cx="1856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Blahoslavenstvá</a:t>
            </a:r>
          </a:p>
          <a:p>
            <a:pPr algn="ctr"/>
            <a:r>
              <a:rPr lang="sk-SK" dirty="0"/>
              <a:t>(</a:t>
            </a:r>
            <a:r>
              <a:rPr lang="sk-SK" dirty="0" err="1"/>
              <a:t>Mt</a:t>
            </a:r>
            <a:r>
              <a:rPr lang="sk-SK" dirty="0"/>
              <a:t> 5,1-12)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360887"/>
            <a:ext cx="4270248" cy="23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805" y="265176"/>
            <a:ext cx="7360920" cy="2148840"/>
          </a:xfrm>
        </p:spPr>
        <p:txBody>
          <a:bodyPr>
            <a:noAutofit/>
          </a:bodyPr>
          <a:lstStyle/>
          <a:p>
            <a:pPr algn="just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Rozdiel medzi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“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pokojným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”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“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strojcom,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činiteľom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pokoja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”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25805" y="2580260"/>
            <a:ext cx="8314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74650" defTabSz="762000" eaLnBrk="0" hangingPunct="0">
              <a:buFontTx/>
              <a:buBlip>
                <a:blip r:embed="rId2"/>
              </a:buBlip>
            </a:pPr>
            <a:r>
              <a:rPr 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prvý </a:t>
            </a:r>
            <a:r>
              <a:rPr lang="sk-SK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sa kvôli </a:t>
            </a:r>
            <a:r>
              <a:rPr 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vlastnému </a:t>
            </a:r>
            <a:r>
              <a:rPr lang="sk-SK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pokoju vyhýba </a:t>
            </a:r>
            <a:r>
              <a:rPr 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situáciám </a:t>
            </a:r>
            <a:r>
              <a:rPr lang="sk-SK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konfliktu</a:t>
            </a:r>
            <a:endParaRPr lang="sk-SK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74650" indent="-374650" defTabSz="762000" eaLnBrk="0" hangingPunct="0">
              <a:buFontTx/>
              <a:buBlip>
                <a:blip r:embed="rId2"/>
              </a:buBlip>
            </a:pPr>
            <a:r>
              <a:rPr lang="sk-SK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druhý </a:t>
            </a:r>
            <a:r>
              <a:rPr 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kvôli pokoju ostatných </a:t>
            </a:r>
            <a:r>
              <a:rPr lang="sk-SK" sz="3200" b="1" dirty="0">
                <a:solidFill>
                  <a:srgbClr val="C00000"/>
                </a:solidFill>
                <a:cs typeface="Times New Roman" pitchFamily="18" charset="0"/>
              </a:rPr>
              <a:t>je pripravený stratiť svoj vlastný</a:t>
            </a:r>
            <a:r>
              <a:rPr 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vytvárajúc tak situácie nesúhlasu a konfliktu</a:t>
            </a:r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it-IT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3644445"/>
            <a:ext cx="5724144" cy="3213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015618"/>
          </a:xfrm>
        </p:spPr>
        <p:txBody>
          <a:bodyPr>
            <a:normAutofit/>
          </a:bodyPr>
          <a:lstStyle/>
          <a:p>
            <a:pPr algn="ctr" defTabSz="762000" eaLnBrk="0" hangingPunct="0"/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Slovo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“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budovateľ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”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76122" y="1734815"/>
            <a:ext cx="78867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74650" defTabSz="762000" eaLnBrk="0" hangingPunct="0">
              <a:buFontTx/>
              <a:buBlip>
                <a:blip r:embed="rId3"/>
              </a:buBlip>
            </a:pPr>
            <a:r>
              <a:rPr lang="sk-SK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odkazuje na </a:t>
            </a:r>
            <a:r>
              <a:rPr lang="sk-SK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fantáziu</a:t>
            </a:r>
            <a:r>
              <a:rPr lang="sk-SK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zručnosť </a:t>
            </a:r>
            <a:r>
              <a:rPr lang="sk-SK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sk-SK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sk-SK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sk-SK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trpezlivosť remeselníka, na stálosť robotníka, vynaliezavosť a podnikavosť podnikateľa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  <a:r>
              <a:rPr lang="sk-SK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inými slovami obsahuje myšlienku kreatívnej predstavivosti. </a:t>
            </a:r>
            <a:endParaRPr lang="it-IT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432" y="3392424"/>
            <a:ext cx="4119372" cy="4119372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77238" y="1450539"/>
            <a:ext cx="8037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74650" defTabSz="762000" eaLnBrk="0" hangingPunct="0">
              <a:buFontTx/>
              <a:buBlip>
                <a:blip r:embed="rId3"/>
              </a:buBlip>
            </a:pP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Slovo pokoj prekladá hebrejský výraz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Š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alom”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ktorý zahŕňa všetko to, čo slúži k šťastiu človeka: 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blahobyt, zdravie, prosperita, bezpečnosť, dobré sociálne vzťahy, harmónia s Bohom a druhými. 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30057" y="354830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Shalom</a:t>
            </a:r>
            <a:endParaRPr lang="sk-SK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Budú ich volať Božími synmi...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963942"/>
            <a:ext cx="82570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/>
              <a:t>V židovskej kultúre synom je ten, kto sa vo všetkom podobá na otca. Vyjadrenie “budú ich volať Božími synmi”, hovorí, že </a:t>
            </a:r>
            <a:r>
              <a:rPr lang="sk-SK" sz="3200" b="1" dirty="0">
                <a:solidFill>
                  <a:srgbClr val="C00000"/>
                </a:solidFill>
              </a:rPr>
              <a:t>Boh považuje za svojich synov a dcéry tých, ktorí pracujú pre dobro človeka. </a:t>
            </a:r>
          </a:p>
          <a:p>
            <a:r>
              <a:rPr lang="sk-SK" sz="3200" b="1" dirty="0"/>
              <a:t>Toto vyjadrenie chce tiež povedať, že Boh je otcom všetkých ľudí</a:t>
            </a:r>
            <a:r>
              <a:rPr lang="sk-SK" sz="3200" b="1" dirty="0">
                <a:solidFill>
                  <a:srgbClr val="002060"/>
                </a:solidFill>
              </a:rPr>
              <a:t>, ale nie všetci ľudia sú jeho synovia či dcéry. </a:t>
            </a:r>
          </a:p>
        </p:txBody>
      </p:sp>
    </p:spTree>
    <p:extLst>
      <p:ext uri="{BB962C8B-B14F-4D97-AF65-F5344CB8AC3E}">
        <p14:creationId xmlns:p14="http://schemas.microsoft.com/office/powerpoint/2010/main" val="36633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7"/>
            <a:ext cx="5953125" cy="3276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Chápanie cez SZ a NZ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325880" y="2161446"/>
            <a:ext cx="7678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3600" b="1" dirty="0"/>
              <a:t>V Starom Zákone odmenou pre človeka pokoja bolo </a:t>
            </a:r>
            <a:r>
              <a:rPr lang="sk-SK" sz="3600" b="1" dirty="0">
                <a:solidFill>
                  <a:srgbClr val="002060"/>
                </a:solidFill>
              </a:rPr>
              <a:t>zabezpečenie potomstva</a:t>
            </a:r>
            <a:r>
              <a:rPr lang="sk-SK" sz="3600" b="1" dirty="0"/>
              <a:t> (Sal. 37,37b). </a:t>
            </a:r>
            <a:endParaRPr lang="sk-SK" sz="3600" b="1" dirty="0" smtClean="0"/>
          </a:p>
          <a:p>
            <a:endParaRPr lang="sk-SK" sz="3600" b="1" dirty="0"/>
          </a:p>
          <a:p>
            <a:pPr algn="r"/>
            <a:r>
              <a:rPr lang="sk-SK" sz="3600" b="1" dirty="0" smtClean="0"/>
              <a:t>V </a:t>
            </a:r>
            <a:r>
              <a:rPr lang="sk-SK" sz="3600" b="1" dirty="0"/>
              <a:t>Novom Zákone ten, kto buduje pokoj a usiluje sa o dobro človeka </a:t>
            </a:r>
            <a:r>
              <a:rPr lang="sk-SK" sz="3600" b="1" dirty="0">
                <a:solidFill>
                  <a:srgbClr val="C00000"/>
                </a:solidFill>
              </a:rPr>
              <a:t>“je” tým potomstvom </a:t>
            </a:r>
            <a:r>
              <a:rPr lang="sk-SK" sz="3600" b="1" dirty="0"/>
              <a:t>(synovia a dcéry).</a:t>
            </a:r>
          </a:p>
        </p:txBody>
      </p:sp>
    </p:spTree>
    <p:extLst>
      <p:ext uri="{BB962C8B-B14F-4D97-AF65-F5344CB8AC3E}">
        <p14:creationId xmlns:p14="http://schemas.microsoft.com/office/powerpoint/2010/main" val="34199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6928" y="3575305"/>
            <a:ext cx="8110728" cy="3282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tí, čo šíria pokoj, lebo ich budú volať Božími synmi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sk-SK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Mt</a:t>
            </a: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5, 9</a:t>
            </a:r>
            <a:endParaRPr lang="sk-SK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8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263</Words>
  <Application>Microsoft Office PowerPoint</Application>
  <PresentationFormat>Prezentácia na obrazovke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Motív Office</vt:lpstr>
      <vt:lpstr>Blahoslavení tí, čo šíria pokoj, lebo ich budú volať Božími synmi. Mt 5,9</vt:lpstr>
      <vt:lpstr>Grécky výraz „budovateľ pokoja“</vt:lpstr>
      <vt:lpstr>Rozdiel medzi “pokojným”  a “strojcom, činiteľom pokoja”</vt:lpstr>
      <vt:lpstr>Slovo “budovateľ”</vt:lpstr>
      <vt:lpstr>Prezentácia programu PowerPoint</vt:lpstr>
      <vt:lpstr>Budú ich volať Božími synmi...</vt:lpstr>
      <vt:lpstr>Chápanie cez SZ a NZ</vt:lpstr>
      <vt:lpstr>Blahoslavení tí, čo šíria pokoj, lebo ich budú volať Božími synmi. Mt 5, 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Blahoslavení  chudobní v duchu</dc:title>
  <dc:creator>admin</dc:creator>
  <cp:lastModifiedBy>admin</cp:lastModifiedBy>
  <cp:revision>48</cp:revision>
  <dcterms:created xsi:type="dcterms:W3CDTF">2017-06-01T17:52:09Z</dcterms:created>
  <dcterms:modified xsi:type="dcterms:W3CDTF">2017-10-18T08:09:48Z</dcterms:modified>
</cp:coreProperties>
</file>