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62" r:id="rId4"/>
    <p:sldId id="267" r:id="rId5"/>
    <p:sldId id="293" r:id="rId6"/>
    <p:sldId id="295" r:id="rId7"/>
    <p:sldId id="263" r:id="rId8"/>
    <p:sldId id="264" r:id="rId9"/>
    <p:sldId id="294"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1204"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smtClean="0"/>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22240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277487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360244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52206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278765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31242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29842" y="2505075"/>
            <a:ext cx="3868340"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29150" y="2505075"/>
            <a:ext cx="3887391"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200361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343336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337615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26583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87582A59-36CA-440A-ADC8-F08B35E132A2}" type="datetimeFigureOut">
              <a:rPr lang="sk-SK" smtClean="0"/>
              <a:pPr/>
              <a:t>13.10.2017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5758333-F3CA-4A06-BBF6-9B4861F86BCD}" type="slidenum">
              <a:rPr lang="sk-SK" smtClean="0"/>
              <a:pPr/>
              <a:t>‹#›</a:t>
            </a:fld>
            <a:endParaRPr lang="sk-SK"/>
          </a:p>
        </p:txBody>
      </p:sp>
    </p:spTree>
    <p:extLst>
      <p:ext uri="{BB962C8B-B14F-4D97-AF65-F5344CB8AC3E}">
        <p14:creationId xmlns:p14="http://schemas.microsoft.com/office/powerpoint/2010/main" val="328919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82A59-36CA-440A-ADC8-F08B35E132A2}" type="datetimeFigureOut">
              <a:rPr lang="sk-SK" smtClean="0"/>
              <a:pPr/>
              <a:t>13.10.2017</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8333-F3CA-4A06-BBF6-9B4861F86BCD}" type="slidenum">
              <a:rPr lang="sk-SK" smtClean="0"/>
              <a:pPr/>
              <a:t>‹#›</a:t>
            </a:fld>
            <a:endParaRPr lang="sk-SK"/>
          </a:p>
        </p:txBody>
      </p:sp>
    </p:spTree>
    <p:extLst>
      <p:ext uri="{BB962C8B-B14F-4D97-AF65-F5344CB8AC3E}">
        <p14:creationId xmlns:p14="http://schemas.microsoft.com/office/powerpoint/2010/main" val="128580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575305"/>
            <a:ext cx="9144000" cy="2852927"/>
          </a:xfrm>
        </p:spPr>
        <p:txBody>
          <a:bodyPr>
            <a:normAutofit/>
          </a:bodyPr>
          <a:lstStyle/>
          <a:p>
            <a:pPr>
              <a:defRPr/>
            </a:pPr>
            <a:r>
              <a:rPr lang="sk-SK" b="1" dirty="0">
                <a:solidFill>
                  <a:srgbClr val="002060"/>
                </a:solidFill>
                <a:effectLst>
                  <a:outerShdw blurRad="38100" dist="38100" dir="2700000" algn="tl">
                    <a:srgbClr val="000000">
                      <a:alpha val="43137"/>
                    </a:srgbClr>
                  </a:outerShdw>
                </a:effectLst>
                <a:latin typeface="+mn-lt"/>
              </a:rPr>
              <a:t>Blahoslavení  </a:t>
            </a:r>
            <a:r>
              <a:rPr lang="sk-SK" b="1" dirty="0" smtClean="0">
                <a:solidFill>
                  <a:srgbClr val="002060"/>
                </a:solidFill>
                <a:effectLst>
                  <a:outerShdw blurRad="38100" dist="38100" dir="2700000" algn="tl">
                    <a:srgbClr val="000000">
                      <a:alpha val="43137"/>
                    </a:srgbClr>
                  </a:outerShdw>
                </a:effectLst>
                <a:latin typeface="+mn-lt"/>
              </a:rPr>
              <a:t>čistého srdca</a:t>
            </a:r>
            <a:br>
              <a:rPr lang="sk-SK" b="1" dirty="0" smtClean="0">
                <a:solidFill>
                  <a:srgbClr val="002060"/>
                </a:solidFill>
                <a:effectLst>
                  <a:outerShdw blurRad="38100" dist="38100" dir="2700000" algn="tl">
                    <a:srgbClr val="000000">
                      <a:alpha val="43137"/>
                    </a:srgbClr>
                  </a:outerShdw>
                </a:effectLst>
                <a:latin typeface="+mn-lt"/>
              </a:rPr>
            </a:br>
            <a:r>
              <a:rPr lang="sk-SK" sz="2000" dirty="0" smtClean="0">
                <a:effectLst>
                  <a:outerShdw blurRad="38100" dist="38100" dir="2700000" algn="tl">
                    <a:srgbClr val="000000">
                      <a:alpha val="43137"/>
                    </a:srgbClr>
                  </a:outerShdw>
                </a:effectLst>
                <a:latin typeface="+mn-lt"/>
              </a:rPr>
              <a:t>Blahoslavenstvá</a:t>
            </a:r>
            <a:r>
              <a:rPr lang="it-IT" sz="2000" dirty="0">
                <a:effectLst>
                  <a:outerShdw blurRad="38100" dist="38100" dir="2700000" algn="tl">
                    <a:srgbClr val="000000">
                      <a:alpha val="43137"/>
                    </a:srgbClr>
                  </a:outerShdw>
                </a:effectLst>
                <a:latin typeface="+mn-lt"/>
              </a:rPr>
              <a:t/>
            </a:r>
            <a:br>
              <a:rPr lang="it-IT" sz="2000" dirty="0">
                <a:effectLst>
                  <a:outerShdw blurRad="38100" dist="38100" dir="2700000" algn="tl">
                    <a:srgbClr val="000000">
                      <a:alpha val="43137"/>
                    </a:srgbClr>
                  </a:outerShdw>
                </a:effectLst>
                <a:latin typeface="+mn-lt"/>
              </a:rPr>
            </a:br>
            <a:r>
              <a:rPr lang="it-IT" sz="2000" dirty="0">
                <a:effectLst>
                  <a:outerShdw blurRad="38100" dist="38100" dir="2700000" algn="tl">
                    <a:srgbClr val="000000">
                      <a:alpha val="43137"/>
                    </a:srgbClr>
                  </a:outerShdw>
                </a:effectLst>
                <a:latin typeface="+mn-lt"/>
              </a:rPr>
              <a:t>(Mt 5,1-12)</a:t>
            </a:r>
            <a:br>
              <a:rPr lang="it-IT" sz="2000" dirty="0">
                <a:effectLst>
                  <a:outerShdw blurRad="38100" dist="38100" dir="2700000" algn="tl">
                    <a:srgbClr val="000000">
                      <a:alpha val="43137"/>
                    </a:srgbClr>
                  </a:outerShdw>
                </a:effectLst>
                <a:latin typeface="+mn-lt"/>
              </a:rPr>
            </a:br>
            <a:endParaRPr lang="sk-SK" sz="2000" b="1" dirty="0">
              <a:effectLst>
                <a:outerShdw blurRad="38100" dist="38100" dir="2700000" algn="tl">
                  <a:srgbClr val="000000">
                    <a:alpha val="43137"/>
                  </a:srgbClr>
                </a:outerShdw>
              </a:effectLst>
              <a:latin typeface="+mn-lt"/>
            </a:endParaRPr>
          </a:p>
        </p:txBody>
      </p:sp>
      <p:pic>
        <p:nvPicPr>
          <p:cNvPr id="3" name="Obrázok 2"/>
          <p:cNvPicPr>
            <a:picLocks noChangeAspect="1"/>
          </p:cNvPicPr>
          <p:nvPr/>
        </p:nvPicPr>
        <p:blipFill>
          <a:blip r:embed="rId2"/>
          <a:stretch>
            <a:fillRect/>
          </a:stretch>
        </p:blipFill>
        <p:spPr>
          <a:xfrm>
            <a:off x="0" y="0"/>
            <a:ext cx="9144000" cy="4358640"/>
          </a:xfrm>
          <a:prstGeom prst="rect">
            <a:avLst/>
          </a:prstGeom>
        </p:spPr>
      </p:pic>
      <p:pic>
        <p:nvPicPr>
          <p:cNvPr id="5" name="Obrázok 4"/>
          <p:cNvPicPr>
            <a:picLocks noChangeAspect="1"/>
          </p:cNvPicPr>
          <p:nvPr/>
        </p:nvPicPr>
        <p:blipFill>
          <a:blip r:embed="rId3"/>
          <a:stretch>
            <a:fillRect/>
          </a:stretch>
        </p:blipFill>
        <p:spPr>
          <a:xfrm>
            <a:off x="1645872" y="3118104"/>
            <a:ext cx="1569890" cy="3231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987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81662"/>
            <a:ext cx="9144000" cy="1325563"/>
          </a:xfrm>
        </p:spPr>
        <p:txBody>
          <a:bodyPr/>
          <a:lstStyle/>
          <a:p>
            <a:pPr algn="ctr"/>
            <a:r>
              <a:rPr lang="sk-SK" b="1" i="1" dirty="0" smtClean="0">
                <a:solidFill>
                  <a:srgbClr val="002060"/>
                </a:solidFill>
                <a:effectLst>
                  <a:outerShdw blurRad="38100" dist="38100" dir="2700000" algn="tl">
                    <a:srgbClr val="000000">
                      <a:alpha val="43137"/>
                    </a:srgbClr>
                  </a:outerShdw>
                </a:effectLst>
                <a:latin typeface="+mn-lt"/>
              </a:rPr>
              <a:t>„Pozrite sa na slnko!“ </a:t>
            </a:r>
            <a:r>
              <a:rPr lang="sk-SK" sz="3200" b="1" dirty="0" smtClean="0">
                <a:solidFill>
                  <a:srgbClr val="002060"/>
                </a:solidFill>
                <a:effectLst>
                  <a:outerShdw blurRad="38100" dist="38100" dir="2700000" algn="tl">
                    <a:srgbClr val="000000">
                      <a:alpha val="43137"/>
                    </a:srgbClr>
                  </a:outerShdw>
                </a:effectLst>
                <a:latin typeface="+mn-lt"/>
              </a:rPr>
              <a:t>Sr. Lucia</a:t>
            </a:r>
            <a:endParaRPr lang="sk-SK" sz="3200" b="1" dirty="0">
              <a:solidFill>
                <a:srgbClr val="002060"/>
              </a:solidFill>
              <a:effectLst>
                <a:outerShdw blurRad="38100" dist="38100" dir="2700000" algn="tl">
                  <a:srgbClr val="000000">
                    <a:alpha val="43137"/>
                  </a:srgbClr>
                </a:outerShdw>
              </a:effectLst>
              <a:latin typeface="+mn-lt"/>
            </a:endParaRPr>
          </a:p>
        </p:txBody>
      </p:sp>
      <p:pic>
        <p:nvPicPr>
          <p:cNvPr id="3" name="Obrázok 2"/>
          <p:cNvPicPr>
            <a:picLocks noChangeAspect="1"/>
          </p:cNvPicPr>
          <p:nvPr/>
        </p:nvPicPr>
        <p:blipFill>
          <a:blip r:embed="rId2"/>
          <a:stretch>
            <a:fillRect/>
          </a:stretch>
        </p:blipFill>
        <p:spPr>
          <a:xfrm>
            <a:off x="5030869" y="1072466"/>
            <a:ext cx="4014216" cy="3211373"/>
          </a:xfrm>
          <a:prstGeom prst="rect">
            <a:avLst/>
          </a:prstGeom>
          <a:ln>
            <a:noFill/>
          </a:ln>
          <a:effectLst>
            <a:softEdge rad="112500"/>
          </a:effectLst>
        </p:spPr>
      </p:pic>
      <p:pic>
        <p:nvPicPr>
          <p:cNvPr id="4" name="Obrázok 3"/>
          <p:cNvPicPr>
            <a:picLocks noChangeAspect="1"/>
          </p:cNvPicPr>
          <p:nvPr/>
        </p:nvPicPr>
        <p:blipFill>
          <a:blip r:embed="rId3"/>
          <a:stretch>
            <a:fillRect/>
          </a:stretch>
        </p:blipFill>
        <p:spPr>
          <a:xfrm>
            <a:off x="0" y="5020056"/>
            <a:ext cx="5030869" cy="1837944"/>
          </a:xfrm>
          <a:prstGeom prst="rect">
            <a:avLst/>
          </a:prstGeom>
        </p:spPr>
      </p:pic>
      <p:sp>
        <p:nvSpPr>
          <p:cNvPr id="5" name="Obdĺžnik 4"/>
          <p:cNvSpPr/>
          <p:nvPr/>
        </p:nvSpPr>
        <p:spPr>
          <a:xfrm>
            <a:off x="274320" y="1578626"/>
            <a:ext cx="4572000" cy="2862322"/>
          </a:xfrm>
          <a:prstGeom prst="rect">
            <a:avLst/>
          </a:prstGeom>
        </p:spPr>
        <p:txBody>
          <a:bodyPr>
            <a:spAutoFit/>
          </a:bodyPr>
          <a:lstStyle/>
          <a:p>
            <a:pPr algn="just"/>
            <a:r>
              <a:rPr lang="sk-SK" sz="2000" dirty="0"/>
              <a:t>Okolo poludnia v žiare a v blesku prichádza Panna Mária, zjavuje sa im nad nízkym dubom, ktorý už je celý zničený, pretože ľudia ho už obtrhali. Lucia sa jej opäť pýta, čo si od nich žiada. Ona si žiada, aby na tom mieste postavili kaplnku na jej počesť, pretože je </a:t>
            </a:r>
            <a:r>
              <a:rPr lang="sk-SK" sz="2000" b="1" dirty="0">
                <a:solidFill>
                  <a:srgbClr val="002060"/>
                </a:solidFill>
                <a:effectLst>
                  <a:outerShdw blurRad="38100" dist="38100" dir="2700000" algn="tl">
                    <a:srgbClr val="000000">
                      <a:alpha val="43137"/>
                    </a:srgbClr>
                  </a:outerShdw>
                </a:effectLst>
              </a:rPr>
              <a:t>Ružencová Panna Mária. Chce, aby sa každý deň modlili sv. ruženec.</a:t>
            </a:r>
          </a:p>
        </p:txBody>
      </p:sp>
      <p:sp>
        <p:nvSpPr>
          <p:cNvPr id="6" name="Obdĺžnik 5"/>
          <p:cNvSpPr/>
          <p:nvPr/>
        </p:nvSpPr>
        <p:spPr>
          <a:xfrm>
            <a:off x="5104021" y="4307902"/>
            <a:ext cx="4113131" cy="2554545"/>
          </a:xfrm>
          <a:prstGeom prst="rect">
            <a:avLst/>
          </a:prstGeom>
        </p:spPr>
        <p:txBody>
          <a:bodyPr wrap="square">
            <a:spAutoFit/>
          </a:bodyPr>
          <a:lstStyle/>
          <a:p>
            <a:pPr algn="just"/>
            <a:r>
              <a:rPr lang="sk-SK" sz="1600" dirty="0"/>
              <a:t>Prítomnosť Sv. Rodiny v zjavení chápala ako naliehavú výzvu </a:t>
            </a:r>
            <a:r>
              <a:rPr lang="sk-SK" sz="1600" dirty="0">
                <a:solidFill>
                  <a:srgbClr val="C00000"/>
                </a:solidFill>
              </a:rPr>
              <a:t>k svätosti rodín</a:t>
            </a:r>
            <a:r>
              <a:rPr lang="sk-SK" sz="1600" dirty="0"/>
              <a:t>, aby sme upriamili svoj pohľad na Nazaretskú Rodinu </a:t>
            </a:r>
            <a:r>
              <a:rPr lang="sk-SK" sz="1600" dirty="0" smtClean="0"/>
              <a:t/>
            </a:r>
            <a:br>
              <a:rPr lang="sk-SK" sz="1600" dirty="0" smtClean="0"/>
            </a:br>
            <a:r>
              <a:rPr lang="sk-SK" sz="1600" dirty="0" smtClean="0"/>
              <a:t>a </a:t>
            </a:r>
            <a:r>
              <a:rPr lang="sk-SK" sz="1600" dirty="0"/>
              <a:t>nasledovali ju pri tomto putovaní do neba. V zjavení </a:t>
            </a:r>
            <a:r>
              <a:rPr lang="sk-SK" sz="1600" dirty="0" err="1"/>
              <a:t>Karmelskej</a:t>
            </a:r>
            <a:r>
              <a:rPr lang="sk-SK" sz="1600" dirty="0"/>
              <a:t> Panny Márie v rehoľnom rúchu vidí výzvu </a:t>
            </a:r>
            <a:r>
              <a:rPr lang="sk-SK" sz="1600" dirty="0">
                <a:solidFill>
                  <a:srgbClr val="C00000"/>
                </a:solidFill>
              </a:rPr>
              <a:t>k dokonalosti v zasvätenom živote</a:t>
            </a:r>
            <a:r>
              <a:rPr lang="sk-SK" sz="1600" dirty="0"/>
              <a:t>, a zjavenie Bolestnej Márie vidí ako výzvu </a:t>
            </a:r>
            <a:r>
              <a:rPr lang="sk-SK" sz="1600" dirty="0">
                <a:solidFill>
                  <a:srgbClr val="C00000"/>
                </a:solidFill>
              </a:rPr>
              <a:t>k dokonalosti kresťanského živ</a:t>
            </a:r>
            <a:r>
              <a:rPr lang="sk-SK" sz="1600" dirty="0"/>
              <a:t>ota, tým nám chce vyjadriť hodnotu utrpenia a obety </a:t>
            </a:r>
            <a:r>
              <a:rPr lang="sk-SK" sz="1600" dirty="0" smtClean="0"/>
              <a:t/>
            </a:r>
            <a:br>
              <a:rPr lang="sk-SK" sz="1600" dirty="0" smtClean="0"/>
            </a:br>
            <a:r>
              <a:rPr lang="sk-SK" sz="1600" dirty="0" smtClean="0"/>
              <a:t>z </a:t>
            </a:r>
            <a:r>
              <a:rPr lang="sk-SK" sz="1600" dirty="0"/>
              <a:t>lásky.</a:t>
            </a:r>
          </a:p>
        </p:txBody>
      </p:sp>
    </p:spTree>
    <p:extLst>
      <p:ext uri="{BB962C8B-B14F-4D97-AF65-F5344CB8AC3E}">
        <p14:creationId xmlns:p14="http://schemas.microsoft.com/office/powerpoint/2010/main" val="236927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1673986"/>
          </a:xfrm>
        </p:spPr>
        <p:txBody>
          <a:bodyPr>
            <a:normAutofit/>
          </a:bodyPr>
          <a:lstStyle/>
          <a:p>
            <a:pPr algn="ctr" defTabSz="762000" eaLnBrk="0" hangingPunct="0"/>
            <a:r>
              <a:rPr lang="sk-SK" b="1" dirty="0">
                <a:solidFill>
                  <a:srgbClr val="002060"/>
                </a:solidFill>
                <a:effectLst>
                  <a:outerShdw blurRad="38100" dist="38100" dir="2700000" algn="tl">
                    <a:srgbClr val="000000">
                      <a:alpha val="43137"/>
                    </a:srgbClr>
                  </a:outerShdw>
                </a:effectLst>
                <a:latin typeface="+mn-lt"/>
              </a:rPr>
              <a:t>Blahoslavenstvo sa b</a:t>
            </a:r>
            <a:r>
              <a:rPr lang="it-IT" b="1" dirty="0">
                <a:solidFill>
                  <a:srgbClr val="002060"/>
                </a:solidFill>
                <a:effectLst>
                  <a:outerShdw blurRad="38100" dist="38100" dir="2700000" algn="tl">
                    <a:srgbClr val="000000">
                      <a:alpha val="43137"/>
                    </a:srgbClr>
                  </a:outerShdw>
                </a:effectLst>
                <a:latin typeface="+mn-lt"/>
              </a:rPr>
              <a:t>iblic</a:t>
            </a:r>
            <a:r>
              <a:rPr lang="sk-SK" b="1" dirty="0" err="1">
                <a:solidFill>
                  <a:srgbClr val="002060"/>
                </a:solidFill>
                <a:effectLst>
                  <a:outerShdw blurRad="38100" dist="38100" dir="2700000" algn="tl">
                    <a:srgbClr val="000000">
                      <a:alpha val="43137"/>
                    </a:srgbClr>
                  </a:outerShdw>
                </a:effectLst>
                <a:latin typeface="+mn-lt"/>
              </a:rPr>
              <a:t>ky</a:t>
            </a:r>
            <a:r>
              <a:rPr lang="sk-SK" b="1" dirty="0">
                <a:solidFill>
                  <a:srgbClr val="002060"/>
                </a:solidFill>
                <a:effectLst>
                  <a:outerShdw blurRad="38100" dist="38100" dir="2700000" algn="tl">
                    <a:srgbClr val="000000">
                      <a:alpha val="43137"/>
                    </a:srgbClr>
                  </a:outerShdw>
                </a:effectLst>
                <a:latin typeface="+mn-lt"/>
              </a:rPr>
              <a:t> vzťahuje na</a:t>
            </a:r>
            <a:r>
              <a:rPr lang="it-IT" b="1" dirty="0">
                <a:solidFill>
                  <a:srgbClr val="002060"/>
                </a:solidFill>
                <a:effectLst>
                  <a:outerShdw blurRad="38100" dist="38100" dir="2700000" algn="tl">
                    <a:srgbClr val="000000">
                      <a:alpha val="43137"/>
                    </a:srgbClr>
                  </a:outerShdw>
                </a:effectLst>
                <a:latin typeface="+mn-lt"/>
              </a:rPr>
              <a:t>: </a:t>
            </a:r>
            <a:r>
              <a:rPr lang="sk-SK" b="1" dirty="0">
                <a:solidFill>
                  <a:srgbClr val="002060"/>
                </a:solidFill>
                <a:effectLst>
                  <a:outerShdw blurRad="38100" dist="38100" dir="2700000" algn="tl">
                    <a:srgbClr val="000000">
                      <a:alpha val="43137"/>
                    </a:srgbClr>
                  </a:outerShdw>
                </a:effectLst>
                <a:latin typeface="+mn-lt"/>
              </a:rPr>
              <a:t>Ž</a:t>
            </a:r>
            <a:r>
              <a:rPr lang="it-IT" b="1" dirty="0">
                <a:solidFill>
                  <a:srgbClr val="002060"/>
                </a:solidFill>
                <a:effectLst>
                  <a:outerShdw blurRad="38100" dist="38100" dir="2700000" algn="tl">
                    <a:srgbClr val="000000">
                      <a:alpha val="43137"/>
                    </a:srgbClr>
                  </a:outerShdw>
                </a:effectLst>
                <a:latin typeface="+mn-lt"/>
              </a:rPr>
              <a:t> 24,3-4</a:t>
            </a:r>
            <a:endParaRPr lang="it-IT" b="1" dirty="0">
              <a:solidFill>
                <a:srgbClr val="002060"/>
              </a:solidFill>
              <a:effectLst>
                <a:outerShdw blurRad="38100" dist="38100" dir="2700000" algn="tl">
                  <a:srgbClr val="000000">
                    <a:alpha val="43137"/>
                  </a:srgbClr>
                </a:outerShdw>
              </a:effectLst>
              <a:latin typeface="+mn-lt"/>
            </a:endParaRPr>
          </a:p>
        </p:txBody>
      </p:sp>
      <p:sp>
        <p:nvSpPr>
          <p:cNvPr id="3" name="Obdĺžnik 2"/>
          <p:cNvSpPr/>
          <p:nvPr/>
        </p:nvSpPr>
        <p:spPr>
          <a:xfrm>
            <a:off x="223488" y="2044342"/>
            <a:ext cx="5006880" cy="3539430"/>
          </a:xfrm>
          <a:prstGeom prst="rect">
            <a:avLst/>
          </a:prstGeom>
        </p:spPr>
        <p:txBody>
          <a:bodyPr wrap="square">
            <a:spAutoFit/>
          </a:bodyPr>
          <a:lstStyle/>
          <a:p>
            <a:pPr>
              <a:defRPr/>
            </a:pPr>
            <a:r>
              <a:rPr lang="it-IT" sz="3200" i="1" dirty="0">
                <a:effectLst>
                  <a:outerShdw blurRad="38100" dist="38100" dir="2700000" algn="tl">
                    <a:srgbClr val="000000">
                      <a:alpha val="43137"/>
                    </a:srgbClr>
                  </a:outerShdw>
                </a:effectLst>
              </a:rPr>
              <a:t>[3] Kto smie vystúpiť na vrch Pánov, kto smie stáť na jeho mieste posvätnom?  [4] Ten, čo má </a:t>
            </a:r>
            <a:r>
              <a:rPr lang="it-IT" sz="3200" b="1" i="1" dirty="0">
                <a:effectLst>
                  <a:outerShdw blurRad="38100" dist="38100" dir="2700000" algn="tl">
                    <a:srgbClr val="000000">
                      <a:alpha val="43137"/>
                    </a:srgbClr>
                  </a:outerShdw>
                </a:effectLst>
              </a:rPr>
              <a:t>ruky nevinné a srdce </a:t>
            </a:r>
            <a:r>
              <a:rPr lang="sk-SK" sz="3200" b="1" i="1" dirty="0">
                <a:effectLst>
                  <a:outerShdw blurRad="38100" dist="38100" dir="2700000" algn="tl">
                    <a:srgbClr val="000000">
                      <a:alpha val="43137"/>
                    </a:srgbClr>
                  </a:outerShdw>
                </a:effectLst>
              </a:rPr>
              <a:t> </a:t>
            </a:r>
            <a:r>
              <a:rPr lang="it-IT" sz="3200" b="1" i="1" dirty="0">
                <a:effectLst>
                  <a:outerShdw blurRad="38100" dist="38100" dir="2700000" algn="tl">
                    <a:srgbClr val="000000">
                      <a:alpha val="43137"/>
                    </a:srgbClr>
                  </a:outerShdw>
                </a:effectLst>
              </a:rPr>
              <a:t>čisté</a:t>
            </a:r>
            <a:r>
              <a:rPr lang="it-IT" sz="3200" i="1" dirty="0">
                <a:effectLst>
                  <a:outerShdw blurRad="38100" dist="38100" dir="2700000" algn="tl">
                    <a:srgbClr val="000000">
                      <a:alpha val="43137"/>
                    </a:srgbClr>
                  </a:outerShdw>
                </a:effectLst>
              </a:rPr>
              <a:t>, čo nedvíha svoju dušu k márnosti a neprisahá falošne. </a:t>
            </a:r>
            <a:endParaRPr lang="it-IT" sz="3200" i="1" dirty="0">
              <a:effectLst>
                <a:outerShdw blurRad="38100" dist="38100" dir="2700000" algn="tl">
                  <a:srgbClr val="000000">
                    <a:alpha val="43137"/>
                  </a:srgbClr>
                </a:outerShdw>
              </a:effectLst>
            </a:endParaRPr>
          </a:p>
        </p:txBody>
      </p:sp>
      <p:sp>
        <p:nvSpPr>
          <p:cNvPr id="5" name="Obdĺžnik 4"/>
          <p:cNvSpPr/>
          <p:nvPr/>
        </p:nvSpPr>
        <p:spPr>
          <a:xfrm>
            <a:off x="1256538" y="5830747"/>
            <a:ext cx="1856232" cy="646331"/>
          </a:xfrm>
          <a:prstGeom prst="rect">
            <a:avLst/>
          </a:prstGeom>
        </p:spPr>
        <p:txBody>
          <a:bodyPr wrap="square">
            <a:spAutoFit/>
          </a:bodyPr>
          <a:lstStyle/>
          <a:p>
            <a:pPr algn="ctr"/>
            <a:r>
              <a:rPr lang="sk-SK" dirty="0"/>
              <a:t>Blahoslavenstvá</a:t>
            </a:r>
          </a:p>
          <a:p>
            <a:pPr algn="ctr"/>
            <a:r>
              <a:rPr lang="sk-SK" dirty="0"/>
              <a:t>(</a:t>
            </a:r>
            <a:r>
              <a:rPr lang="sk-SK" dirty="0" err="1"/>
              <a:t>Mt</a:t>
            </a:r>
            <a:r>
              <a:rPr lang="sk-SK" dirty="0"/>
              <a:t> 5,1-12)</a:t>
            </a:r>
          </a:p>
        </p:txBody>
      </p:sp>
      <p:pic>
        <p:nvPicPr>
          <p:cNvPr id="6" name="Obrázok 5"/>
          <p:cNvPicPr>
            <a:picLocks noChangeAspect="1"/>
          </p:cNvPicPr>
          <p:nvPr/>
        </p:nvPicPr>
        <p:blipFill>
          <a:blip r:embed="rId2"/>
          <a:stretch>
            <a:fillRect/>
          </a:stretch>
        </p:blipFill>
        <p:spPr>
          <a:xfrm>
            <a:off x="5367750" y="1857165"/>
            <a:ext cx="3474498" cy="5000835"/>
          </a:xfrm>
          <a:prstGeom prst="rect">
            <a:avLst/>
          </a:prstGeom>
        </p:spPr>
      </p:pic>
    </p:spTree>
    <p:extLst>
      <p:ext uri="{BB962C8B-B14F-4D97-AF65-F5344CB8AC3E}">
        <p14:creationId xmlns:p14="http://schemas.microsoft.com/office/powerpoint/2010/main" val="2267224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a:stretch>
            <a:fillRect/>
          </a:stretch>
        </p:blipFill>
        <p:spPr>
          <a:xfrm>
            <a:off x="6556248" y="3659020"/>
            <a:ext cx="2587752" cy="3198979"/>
          </a:xfrm>
          <a:prstGeom prst="rect">
            <a:avLst/>
          </a:prstGeom>
        </p:spPr>
      </p:pic>
      <p:sp>
        <p:nvSpPr>
          <p:cNvPr id="2" name="Nadpis 1"/>
          <p:cNvSpPr>
            <a:spLocks noGrp="1"/>
          </p:cNvSpPr>
          <p:nvPr>
            <p:ph type="title"/>
          </p:nvPr>
        </p:nvSpPr>
        <p:spPr/>
        <p:txBody>
          <a:bodyPr/>
          <a:lstStyle/>
          <a:p>
            <a:pPr algn="ctr"/>
            <a:r>
              <a:rPr lang="sk-SK" b="1" dirty="0">
                <a:solidFill>
                  <a:srgbClr val="002060"/>
                </a:solidFill>
                <a:effectLst>
                  <a:outerShdw blurRad="38100" dist="38100" dir="2700000" algn="tl">
                    <a:srgbClr val="000000">
                      <a:alpha val="43137"/>
                    </a:srgbClr>
                  </a:outerShdw>
                </a:effectLst>
                <a:latin typeface="+mn-lt"/>
                <a:cs typeface="Times New Roman" pitchFamily="18" charset="0"/>
              </a:rPr>
              <a:t>Výraz</a:t>
            </a:r>
            <a:r>
              <a:rPr lang="it-IT" b="1" dirty="0">
                <a:solidFill>
                  <a:srgbClr val="002060"/>
                </a:solidFill>
                <a:effectLst>
                  <a:outerShdw blurRad="38100" dist="38100" dir="2700000" algn="tl">
                    <a:srgbClr val="000000">
                      <a:alpha val="43137"/>
                    </a:srgbClr>
                  </a:outerShdw>
                </a:effectLst>
                <a:latin typeface="+mn-lt"/>
                <a:cs typeface="Times New Roman" pitchFamily="18" charset="0"/>
              </a:rPr>
              <a:t> “</a:t>
            </a:r>
            <a:r>
              <a:rPr lang="sk-SK" b="1" dirty="0">
                <a:solidFill>
                  <a:srgbClr val="002060"/>
                </a:solidFill>
                <a:effectLst>
                  <a:outerShdw blurRad="38100" dist="38100" dir="2700000" algn="tl">
                    <a:srgbClr val="000000">
                      <a:alpha val="43137"/>
                    </a:srgbClr>
                  </a:outerShdw>
                </a:effectLst>
                <a:latin typeface="+mn-lt"/>
                <a:cs typeface="Times New Roman" pitchFamily="18" charset="0"/>
              </a:rPr>
              <a:t>čistý srdcom</a:t>
            </a:r>
            <a:r>
              <a:rPr lang="it-IT" b="1" dirty="0">
                <a:solidFill>
                  <a:srgbClr val="002060"/>
                </a:solidFill>
                <a:effectLst>
                  <a:outerShdw blurRad="38100" dist="38100" dir="2700000" algn="tl">
                    <a:srgbClr val="000000">
                      <a:alpha val="43137"/>
                    </a:srgbClr>
                  </a:outerShdw>
                </a:effectLst>
                <a:latin typeface="+mn-lt"/>
                <a:cs typeface="Times New Roman" pitchFamily="18" charset="0"/>
              </a:rPr>
              <a:t>”</a:t>
            </a:r>
            <a:endParaRPr lang="sk-SK" b="1" dirty="0">
              <a:solidFill>
                <a:srgbClr val="002060"/>
              </a:solidFill>
              <a:effectLst>
                <a:outerShdw blurRad="38100" dist="38100" dir="2700000" algn="tl">
                  <a:srgbClr val="000000">
                    <a:alpha val="43137"/>
                  </a:srgbClr>
                </a:outerShdw>
              </a:effectLst>
              <a:latin typeface="+mn-lt"/>
            </a:endParaRPr>
          </a:p>
        </p:txBody>
      </p:sp>
      <p:sp>
        <p:nvSpPr>
          <p:cNvPr id="3" name="Obdĺžnik 2"/>
          <p:cNvSpPr/>
          <p:nvPr/>
        </p:nvSpPr>
        <p:spPr>
          <a:xfrm>
            <a:off x="414909" y="1690689"/>
            <a:ext cx="7622667" cy="4031873"/>
          </a:xfrm>
          <a:prstGeom prst="rect">
            <a:avLst/>
          </a:prstGeom>
        </p:spPr>
        <p:txBody>
          <a:bodyPr wrap="square">
            <a:spAutoFit/>
          </a:bodyPr>
          <a:lstStyle/>
          <a:p>
            <a:pPr marL="374650" indent="-374650" defTabSz="762000" eaLnBrk="0" hangingPunct="0">
              <a:buFontTx/>
              <a:buBlip>
                <a:blip r:embed="rId3"/>
              </a:buBlip>
            </a:pPr>
            <a:r>
              <a:rPr lang="sk-SK" sz="3200" dirty="0">
                <a:cs typeface="Times New Roman" pitchFamily="18" charset="0"/>
              </a:rPr>
              <a:t>označuje toho, kto </a:t>
            </a:r>
            <a:r>
              <a:rPr lang="sk-SK" sz="3200" dirty="0">
                <a:solidFill>
                  <a:srgbClr val="C00000"/>
                </a:solidFill>
                <a:cs typeface="Times New Roman" pitchFamily="18" charset="0"/>
              </a:rPr>
              <a:t>neprechováva zlé úmysly proti blížnemu</a:t>
            </a:r>
            <a:r>
              <a:rPr lang="it-IT" sz="3200" dirty="0">
                <a:cs typeface="Times New Roman" pitchFamily="18" charset="0"/>
              </a:rPr>
              <a:t>, „</a:t>
            </a:r>
            <a:r>
              <a:rPr lang="sk-SK" sz="3200" dirty="0">
                <a:cs typeface="Times New Roman" pitchFamily="18" charset="0"/>
              </a:rPr>
              <a:t>nevinné ruky</a:t>
            </a:r>
            <a:r>
              <a:rPr lang="it-IT" sz="3200" dirty="0">
                <a:cs typeface="Times New Roman" pitchFamily="18" charset="0"/>
              </a:rPr>
              <a:t>" </a:t>
            </a:r>
            <a:r>
              <a:rPr lang="sk-SK" sz="3200" dirty="0">
                <a:cs typeface="Times New Roman" pitchFamily="18" charset="0"/>
              </a:rPr>
              <a:t>označujú toho, kto vedie bezúhonný život</a:t>
            </a:r>
            <a:r>
              <a:rPr lang="it-IT" sz="3200" dirty="0">
                <a:cs typeface="Times New Roman" pitchFamily="18" charset="0"/>
              </a:rPr>
              <a:t>.</a:t>
            </a:r>
          </a:p>
          <a:p>
            <a:pPr marL="374650" indent="-374650" defTabSz="762000" eaLnBrk="0" hangingPunct="0">
              <a:buFontTx/>
              <a:buBlip>
                <a:blip r:embed="rId3"/>
              </a:buBlip>
            </a:pPr>
            <a:r>
              <a:rPr lang="sk-SK" sz="3200" dirty="0">
                <a:cs typeface="Times New Roman" pitchFamily="18" charset="0"/>
              </a:rPr>
              <a:t>Je to odkaz na jednoduchosť, úprimnosť, čestnosť, poctivosť, transparentnosť srdca</a:t>
            </a:r>
            <a:r>
              <a:rPr lang="it-IT" sz="3200" dirty="0">
                <a:cs typeface="Times New Roman" pitchFamily="18" charset="0"/>
              </a:rPr>
              <a:t>.</a:t>
            </a:r>
          </a:p>
          <a:p>
            <a:pPr marL="374650" indent="-374650" defTabSz="762000" eaLnBrk="0" hangingPunct="0">
              <a:buFontTx/>
              <a:buBlip>
                <a:blip r:embed="rId3"/>
              </a:buBlip>
            </a:pPr>
            <a:r>
              <a:rPr lang="sk-SK" sz="3200" dirty="0">
                <a:cs typeface="Times New Roman" pitchFamily="18" charset="0"/>
              </a:rPr>
              <a:t>Čistý srdcom je ten, </a:t>
            </a:r>
            <a:r>
              <a:rPr lang="sk-SK" sz="3200" b="1" dirty="0">
                <a:solidFill>
                  <a:srgbClr val="C00000"/>
                </a:solidFill>
                <a:effectLst>
                  <a:outerShdw blurRad="38100" dist="38100" dir="2700000" algn="tl">
                    <a:srgbClr val="000000">
                      <a:alpha val="43137"/>
                    </a:srgbClr>
                  </a:outerShdw>
                </a:effectLst>
                <a:cs typeface="Times New Roman" pitchFamily="18" charset="0"/>
              </a:rPr>
              <a:t>kto nie je dvojtvárny, pokrytecký, kto nemiluje lož, kto je navonok taký, ako vnútri.</a:t>
            </a:r>
            <a:endParaRPr lang="it-IT" sz="3200" b="1" dirty="0">
              <a:solidFill>
                <a:srgbClr val="C0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8363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solidFill>
                  <a:srgbClr val="002060"/>
                </a:solidFill>
                <a:effectLst>
                  <a:outerShdw blurRad="38100" dist="38100" dir="2700000" algn="tl">
                    <a:srgbClr val="000000">
                      <a:alpha val="43137"/>
                    </a:srgbClr>
                  </a:outerShdw>
                </a:effectLst>
                <a:latin typeface="+mn-lt"/>
              </a:rPr>
              <a:t>Nie je čistota ako čistota</a:t>
            </a:r>
            <a:endParaRPr lang="sk-SK" b="1" dirty="0">
              <a:solidFill>
                <a:srgbClr val="002060"/>
              </a:solidFill>
              <a:effectLst>
                <a:outerShdw blurRad="38100" dist="38100" dir="2700000" algn="tl">
                  <a:srgbClr val="000000">
                    <a:alpha val="43137"/>
                  </a:srgbClr>
                </a:outerShdw>
              </a:effectLst>
              <a:latin typeface="+mn-lt"/>
            </a:endParaRPr>
          </a:p>
        </p:txBody>
      </p:sp>
      <p:sp>
        <p:nvSpPr>
          <p:cNvPr id="3" name="Obdĺžnik 2"/>
          <p:cNvSpPr/>
          <p:nvPr/>
        </p:nvSpPr>
        <p:spPr>
          <a:xfrm>
            <a:off x="670941" y="1690689"/>
            <a:ext cx="7802118" cy="4524315"/>
          </a:xfrm>
          <a:prstGeom prst="rect">
            <a:avLst/>
          </a:prstGeom>
        </p:spPr>
        <p:txBody>
          <a:bodyPr wrap="square">
            <a:spAutoFit/>
          </a:bodyPr>
          <a:lstStyle/>
          <a:p>
            <a:r>
              <a:rPr lang="sk-SK" sz="3600" dirty="0"/>
              <a:t>V Starom Zákone čistota bola vonkajšou rituálnou záležitosťou a stala sa </a:t>
            </a:r>
            <a:r>
              <a:rPr lang="sk-SK" sz="3600" b="1" dirty="0">
                <a:solidFill>
                  <a:srgbClr val="C00000"/>
                </a:solidFill>
                <a:effectLst>
                  <a:outerShdw blurRad="38100" dist="38100" dir="2700000" algn="tl">
                    <a:srgbClr val="000000">
                      <a:alpha val="43137"/>
                    </a:srgbClr>
                  </a:outerShdw>
                </a:effectLst>
              </a:rPr>
              <a:t>formalizmom</a:t>
            </a:r>
            <a:r>
              <a:rPr lang="sk-SK" sz="3600" dirty="0"/>
              <a:t>.</a:t>
            </a:r>
          </a:p>
          <a:p>
            <a:r>
              <a:rPr lang="sk-SK" sz="3600" dirty="0"/>
              <a:t>Prorocké ohlasovanie poukáže na vzťah s Bohom založený skôr na rituálnej čistote, než na správnom postoji voči druhým </a:t>
            </a:r>
            <a:r>
              <a:rPr lang="sk-SK" sz="3600" dirty="0" smtClean="0"/>
              <a:t/>
            </a:r>
            <a:br>
              <a:rPr lang="sk-SK" sz="3600" dirty="0" smtClean="0"/>
            </a:br>
            <a:r>
              <a:rPr lang="sk-SK" sz="3600" dirty="0" smtClean="0"/>
              <a:t>(</a:t>
            </a:r>
            <a:r>
              <a:rPr lang="sk-SK" sz="3600" dirty="0" err="1"/>
              <a:t>Iz</a:t>
            </a:r>
            <a:r>
              <a:rPr lang="sk-SK" sz="3600" dirty="0"/>
              <a:t> 1,11-12). </a:t>
            </a:r>
            <a:r>
              <a:rPr lang="sk-SK" sz="3600" b="1" dirty="0">
                <a:solidFill>
                  <a:srgbClr val="C00000"/>
                </a:solidFill>
                <a:effectLst>
                  <a:outerShdw blurRad="38100" dist="38100" dir="2700000" algn="tl">
                    <a:srgbClr val="000000">
                      <a:alpha val="43137"/>
                    </a:srgbClr>
                  </a:outerShdw>
                </a:effectLst>
              </a:rPr>
              <a:t>Ježiš sa vydá tou istou cestou</a:t>
            </a:r>
            <a:r>
              <a:rPr lang="sk-SK" sz="3600" b="1" dirty="0">
                <a:effectLst>
                  <a:outerShdw blurRad="38100" dist="38100" dir="2700000" algn="tl">
                    <a:srgbClr val="000000">
                      <a:alpha val="43137"/>
                    </a:srgbClr>
                  </a:outerShdw>
                </a:effectLst>
              </a:rPr>
              <a:t> </a:t>
            </a:r>
            <a:r>
              <a:rPr lang="sk-SK" sz="3600" dirty="0"/>
              <a:t>(</a:t>
            </a:r>
            <a:r>
              <a:rPr lang="sk-SK" sz="3600" dirty="0" err="1"/>
              <a:t>Mt</a:t>
            </a:r>
            <a:r>
              <a:rPr lang="sk-SK" sz="3600" dirty="0"/>
              <a:t> 15, 11. 18-19; </a:t>
            </a:r>
            <a:r>
              <a:rPr lang="sk-SK" sz="3600" dirty="0" err="1"/>
              <a:t>Mt</a:t>
            </a:r>
            <a:r>
              <a:rPr lang="sk-SK" sz="3600" dirty="0"/>
              <a:t> 23, 25-28).</a:t>
            </a:r>
          </a:p>
        </p:txBody>
      </p:sp>
    </p:spTree>
    <p:extLst>
      <p:ext uri="{BB962C8B-B14F-4D97-AF65-F5344CB8AC3E}">
        <p14:creationId xmlns:p14="http://schemas.microsoft.com/office/powerpoint/2010/main" val="372348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a:stretch>
            <a:fillRect/>
          </a:stretch>
        </p:blipFill>
        <p:spPr>
          <a:xfrm>
            <a:off x="490118" y="217492"/>
            <a:ext cx="8383219" cy="3102102"/>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Obdĺžnik 1"/>
          <p:cNvSpPr/>
          <p:nvPr/>
        </p:nvSpPr>
        <p:spPr>
          <a:xfrm>
            <a:off x="299923" y="3482275"/>
            <a:ext cx="4572000" cy="3139321"/>
          </a:xfrm>
          <a:prstGeom prst="rect">
            <a:avLst/>
          </a:prstGeom>
        </p:spPr>
        <p:txBody>
          <a:bodyPr>
            <a:spAutoFit/>
          </a:bodyPr>
          <a:lstStyle/>
          <a:p>
            <a:r>
              <a:rPr lang="sk-SK" dirty="0" err="1" smtClean="0">
                <a:solidFill>
                  <a:srgbClr val="002060"/>
                </a:solidFill>
              </a:rPr>
              <a:t>Mt</a:t>
            </a:r>
            <a:r>
              <a:rPr lang="sk-SK" dirty="0" smtClean="0">
                <a:solidFill>
                  <a:srgbClr val="002060"/>
                </a:solidFill>
              </a:rPr>
              <a:t> 23, 25 </a:t>
            </a:r>
            <a:r>
              <a:rPr lang="sk-SK" dirty="0">
                <a:solidFill>
                  <a:srgbClr val="002060"/>
                </a:solidFill>
              </a:rPr>
              <a:t>Beda vám, </a:t>
            </a:r>
            <a:r>
              <a:rPr lang="sk-SK" dirty="0" err="1">
                <a:solidFill>
                  <a:srgbClr val="002060"/>
                </a:solidFill>
              </a:rPr>
              <a:t>zákonníci</a:t>
            </a:r>
            <a:r>
              <a:rPr lang="sk-SK" dirty="0">
                <a:solidFill>
                  <a:srgbClr val="002060"/>
                </a:solidFill>
              </a:rPr>
              <a:t> a farizeji, pokrytci, lebo čistíte čašu a misu zvonka, ale vnútri sú plné lúpeže a nečistoty! 26 Slepý farizej, vyčisti čašu najprv zvnútra, aby bola čistá aj zvonka! 27 Beda vám, </a:t>
            </a:r>
            <a:r>
              <a:rPr lang="sk-SK" dirty="0" err="1">
                <a:solidFill>
                  <a:srgbClr val="002060"/>
                </a:solidFill>
              </a:rPr>
              <a:t>zákonníci</a:t>
            </a:r>
            <a:r>
              <a:rPr lang="sk-SK" dirty="0">
                <a:solidFill>
                  <a:srgbClr val="002060"/>
                </a:solidFill>
              </a:rPr>
              <a:t> a farizeji, pokrytci, lebo sa podobáte obieleným hrobom, ktoré zvonka vyzerajú pekne, ale vnútri sú plné mŕtvolných kostí a všelijakej nečistoty! 28 Tak sa aj vy navonok zdáte ľuďom spravodliví, no vnútri ste plní pokrytectva a neprávosti.</a:t>
            </a:r>
          </a:p>
        </p:txBody>
      </p:sp>
      <p:sp>
        <p:nvSpPr>
          <p:cNvPr id="3" name="Obdĺžnik 2"/>
          <p:cNvSpPr/>
          <p:nvPr/>
        </p:nvSpPr>
        <p:spPr>
          <a:xfrm>
            <a:off x="4818888" y="5144268"/>
            <a:ext cx="4105656" cy="1477328"/>
          </a:xfrm>
          <a:prstGeom prst="rect">
            <a:avLst/>
          </a:prstGeom>
        </p:spPr>
        <p:txBody>
          <a:bodyPr wrap="square">
            <a:spAutoFit/>
          </a:bodyPr>
          <a:lstStyle/>
          <a:p>
            <a:r>
              <a:rPr lang="sk-SK" dirty="0" err="1" smtClean="0">
                <a:solidFill>
                  <a:srgbClr val="002060"/>
                </a:solidFill>
              </a:rPr>
              <a:t>Mt</a:t>
            </a:r>
            <a:r>
              <a:rPr lang="sk-SK" dirty="0" smtClean="0">
                <a:solidFill>
                  <a:srgbClr val="002060"/>
                </a:solidFill>
              </a:rPr>
              <a:t> 15, 18 </a:t>
            </a:r>
            <a:r>
              <a:rPr lang="sk-SK" dirty="0">
                <a:solidFill>
                  <a:srgbClr val="002060"/>
                </a:solidFill>
              </a:rPr>
              <a:t>Ale to, čo vychádza z úst, pochádza zo srdca a poškvrňuje človeka. 19 Lebo zo srdca vychádzajú zlé myšlienky, vraždy, cudzoložstvá, smilstvá, krádeže, krivé svedectvá, rúhanie.</a:t>
            </a:r>
          </a:p>
        </p:txBody>
      </p:sp>
      <p:sp>
        <p:nvSpPr>
          <p:cNvPr id="4" name="Obdĺžnik 3"/>
          <p:cNvSpPr/>
          <p:nvPr/>
        </p:nvSpPr>
        <p:spPr>
          <a:xfrm>
            <a:off x="4818888" y="3297609"/>
            <a:ext cx="4224528" cy="1754326"/>
          </a:xfrm>
          <a:prstGeom prst="rect">
            <a:avLst/>
          </a:prstGeom>
        </p:spPr>
        <p:txBody>
          <a:bodyPr wrap="square">
            <a:spAutoFit/>
          </a:bodyPr>
          <a:lstStyle/>
          <a:p>
            <a:r>
              <a:rPr lang="sk-SK" dirty="0" err="1" smtClean="0">
                <a:solidFill>
                  <a:schemeClr val="accent2">
                    <a:lumMod val="50000"/>
                  </a:schemeClr>
                </a:solidFill>
              </a:rPr>
              <a:t>Iz</a:t>
            </a:r>
            <a:r>
              <a:rPr lang="sk-SK" dirty="0" smtClean="0">
                <a:solidFill>
                  <a:schemeClr val="accent2">
                    <a:lumMod val="50000"/>
                  </a:schemeClr>
                </a:solidFill>
              </a:rPr>
              <a:t> 1, 11 </a:t>
            </a:r>
            <a:r>
              <a:rPr lang="sk-SK" dirty="0">
                <a:solidFill>
                  <a:schemeClr val="accent2">
                    <a:lumMod val="50000"/>
                  </a:schemeClr>
                </a:solidFill>
              </a:rPr>
              <a:t>„Načo mi množstvo vašich obetí? - hovorí Pán. Nasýtený som zápalmi baranov a tukom kŕmnych teliec; v krvi býčkov, baránkov a capov nemám zaľúbenie. 12 Keď prichádzate vidieť moju tvár, ktože to žiada od vás rozšliapavať mi nádvoria?</a:t>
            </a:r>
          </a:p>
        </p:txBody>
      </p:sp>
    </p:spTree>
    <p:extLst>
      <p:ext uri="{BB962C8B-B14F-4D97-AF65-F5344CB8AC3E}">
        <p14:creationId xmlns:p14="http://schemas.microsoft.com/office/powerpoint/2010/main" val="118511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015618"/>
          </a:xfrm>
        </p:spPr>
        <p:txBody>
          <a:bodyPr>
            <a:normAutofit/>
          </a:bodyPr>
          <a:lstStyle/>
          <a:p>
            <a:pPr algn="ctr" defTabSz="762000" eaLnBrk="0" hangingPunct="0"/>
            <a:r>
              <a:rPr lang="sk-SK" b="1" dirty="0" smtClean="0">
                <a:solidFill>
                  <a:srgbClr val="002060"/>
                </a:solidFill>
                <a:latin typeface="+mn-lt"/>
              </a:rPr>
              <a:t>Židia a Biblia</a:t>
            </a:r>
            <a:endParaRPr lang="it-IT" b="1" dirty="0">
              <a:solidFill>
                <a:srgbClr val="002060"/>
              </a:solidFill>
              <a:latin typeface="+mn-lt"/>
            </a:endParaRPr>
          </a:p>
        </p:txBody>
      </p:sp>
      <p:sp>
        <p:nvSpPr>
          <p:cNvPr id="3" name="Obdĺžnik 2"/>
          <p:cNvSpPr/>
          <p:nvPr/>
        </p:nvSpPr>
        <p:spPr>
          <a:xfrm>
            <a:off x="628650" y="1701418"/>
            <a:ext cx="7886700" cy="3970318"/>
          </a:xfrm>
          <a:prstGeom prst="rect">
            <a:avLst/>
          </a:prstGeom>
        </p:spPr>
        <p:txBody>
          <a:bodyPr wrap="square">
            <a:spAutoFit/>
          </a:bodyPr>
          <a:lstStyle/>
          <a:p>
            <a:pPr marL="374650" indent="-374650" defTabSz="762000" eaLnBrk="0" hangingPunct="0">
              <a:buFontTx/>
              <a:buBlip>
                <a:blip r:embed="rId2"/>
              </a:buBlip>
            </a:pPr>
            <a:r>
              <a:rPr lang="sk-SK" sz="3600" dirty="0">
                <a:cs typeface="Times New Roman" pitchFamily="18" charset="0"/>
              </a:rPr>
              <a:t>V židovskej kultúre srdce nepredstavuje sídlo citov, ale vedomia, preto sa často prekladá aj ako </a:t>
            </a:r>
            <a:r>
              <a:rPr lang="it-IT" sz="3600" dirty="0">
                <a:cs typeface="Times New Roman" pitchFamily="18" charset="0"/>
              </a:rPr>
              <a:t>“</a:t>
            </a:r>
            <a:r>
              <a:rPr lang="sk-SK" sz="3600" b="1" dirty="0">
                <a:solidFill>
                  <a:srgbClr val="C00000"/>
                </a:solidFill>
                <a:effectLst>
                  <a:outerShdw blurRad="38100" dist="38100" dir="2700000" algn="tl">
                    <a:srgbClr val="000000">
                      <a:alpha val="43137"/>
                    </a:srgbClr>
                  </a:outerShdw>
                </a:effectLst>
                <a:cs typeface="Times New Roman" pitchFamily="18" charset="0"/>
              </a:rPr>
              <a:t>myseľ</a:t>
            </a:r>
            <a:r>
              <a:rPr lang="it-IT" sz="3600" dirty="0">
                <a:cs typeface="Times New Roman" pitchFamily="18" charset="0"/>
              </a:rPr>
              <a:t>”.</a:t>
            </a:r>
          </a:p>
          <a:p>
            <a:pPr marL="374650" indent="-374650" algn="just" defTabSz="762000" eaLnBrk="0" hangingPunct="0">
              <a:buFontTx/>
              <a:buBlip>
                <a:blip r:embed="rId2"/>
              </a:buBlip>
            </a:pPr>
            <a:r>
              <a:rPr lang="sk-SK" sz="3600" dirty="0">
                <a:cs typeface="Times New Roman" pitchFamily="18" charset="0"/>
              </a:rPr>
              <a:t>Z biblického pohľadu čistota srdca je </a:t>
            </a:r>
            <a:r>
              <a:rPr lang="sk-SK" sz="3600" b="1" dirty="0">
                <a:solidFill>
                  <a:srgbClr val="C00000"/>
                </a:solidFill>
                <a:effectLst>
                  <a:outerShdw blurRad="38100" dist="38100" dir="2700000" algn="tl">
                    <a:srgbClr val="000000">
                      <a:alpha val="43137"/>
                    </a:srgbClr>
                  </a:outerShdw>
                </a:effectLst>
                <a:cs typeface="Times New Roman" pitchFamily="18" charset="0"/>
              </a:rPr>
              <a:t>perfektný súlad medzi tým čo je vo vnútri a navonok</a:t>
            </a:r>
            <a:r>
              <a:rPr lang="sk-SK" sz="3600" dirty="0">
                <a:cs typeface="Times New Roman" pitchFamily="18" charset="0"/>
              </a:rPr>
              <a:t>, medzi úmyslami a skutkami</a:t>
            </a:r>
            <a:r>
              <a:rPr lang="it-IT" sz="3600" dirty="0">
                <a:cs typeface="Times New Roman" pitchFamily="18" charset="0"/>
              </a:rPr>
              <a:t>.</a:t>
            </a:r>
            <a:endParaRPr lang="it-IT" sz="3600" dirty="0">
              <a:cs typeface="Times New Roman" pitchFamily="18" charset="0"/>
            </a:endParaRPr>
          </a:p>
        </p:txBody>
      </p:sp>
    </p:spTree>
    <p:extLst>
      <p:ext uri="{BB962C8B-B14F-4D97-AF65-F5344CB8AC3E}">
        <p14:creationId xmlns:p14="http://schemas.microsoft.com/office/powerpoint/2010/main" val="315153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777239" y="1843731"/>
            <a:ext cx="8037576" cy="4031873"/>
          </a:xfrm>
          <a:prstGeom prst="rect">
            <a:avLst/>
          </a:prstGeom>
        </p:spPr>
        <p:txBody>
          <a:bodyPr wrap="square">
            <a:spAutoFit/>
          </a:bodyPr>
          <a:lstStyle/>
          <a:p>
            <a:pPr marL="374650" indent="-374650" defTabSz="762000" eaLnBrk="0" hangingPunct="0">
              <a:buFontTx/>
              <a:buBlip>
                <a:blip r:embed="rId2"/>
              </a:buBlip>
            </a:pPr>
            <a:r>
              <a:rPr lang="sk-SK" sz="3200" dirty="0">
                <a:cs typeface="Times New Roman" pitchFamily="18" charset="0"/>
              </a:rPr>
              <a:t>Sloveso</a:t>
            </a:r>
            <a:r>
              <a:rPr lang="it-IT" sz="3200" i="1" dirty="0" smtClean="0">
                <a:cs typeface="Times New Roman" pitchFamily="18" charset="0"/>
              </a:rPr>
              <a:t>“</a:t>
            </a:r>
            <a:r>
              <a:rPr lang="sk-SK" sz="3200" i="1" dirty="0" smtClean="0">
                <a:cs typeface="Times New Roman" pitchFamily="18" charset="0"/>
              </a:rPr>
              <a:t>vidieť</a:t>
            </a:r>
            <a:r>
              <a:rPr lang="it-IT" sz="3200" i="1" dirty="0" smtClean="0">
                <a:cs typeface="Times New Roman" pitchFamily="18" charset="0"/>
              </a:rPr>
              <a:t>”</a:t>
            </a:r>
            <a:r>
              <a:rPr lang="sk-SK" sz="3200" i="1" dirty="0">
                <a:cs typeface="Times New Roman" pitchFamily="18" charset="0"/>
              </a:rPr>
              <a:t>, </a:t>
            </a:r>
            <a:r>
              <a:rPr lang="sk-SK" sz="3200" dirty="0">
                <a:cs typeface="Times New Roman" pitchFamily="18" charset="0"/>
              </a:rPr>
              <a:t>ktoré Matúš používa, neoznačuje jednoducho fyzické videnie, ale </a:t>
            </a:r>
            <a:r>
              <a:rPr lang="sk-SK" sz="3200" b="1" dirty="0">
                <a:solidFill>
                  <a:srgbClr val="C00000"/>
                </a:solidFill>
                <a:effectLst>
                  <a:outerShdw blurRad="38100" dist="38100" dir="2700000" algn="tl">
                    <a:srgbClr val="000000">
                      <a:alpha val="43137"/>
                    </a:srgbClr>
                  </a:outerShdw>
                </a:effectLst>
                <a:cs typeface="Times New Roman" pitchFamily="18" charset="0"/>
              </a:rPr>
              <a:t>vnímanie</a:t>
            </a:r>
            <a:r>
              <a:rPr lang="sk-SK" sz="3200" dirty="0">
                <a:cs typeface="Times New Roman" pitchFamily="18" charset="0"/>
              </a:rPr>
              <a:t>.</a:t>
            </a:r>
            <a:r>
              <a:rPr lang="it-IT" sz="3200" dirty="0">
                <a:cs typeface="Times New Roman" pitchFamily="18" charset="0"/>
              </a:rPr>
              <a:t> </a:t>
            </a:r>
          </a:p>
          <a:p>
            <a:pPr marL="374650" indent="-374650" defTabSz="762000" eaLnBrk="0" hangingPunct="0">
              <a:buFontTx/>
              <a:buBlip>
                <a:blip r:embed="rId2"/>
              </a:buBlip>
            </a:pPr>
            <a:r>
              <a:rPr lang="sk-SK" sz="3200" dirty="0">
                <a:cs typeface="Times New Roman" pitchFamily="18" charset="0"/>
              </a:rPr>
              <a:t>Ježiš ubezpečuje, že čisté, transparentné osoby sú blahoslavené, </a:t>
            </a:r>
            <a:r>
              <a:rPr lang="sk-SK" sz="3200" b="1" dirty="0">
                <a:solidFill>
                  <a:srgbClr val="C00000"/>
                </a:solidFill>
                <a:effectLst>
                  <a:outerShdw blurRad="38100" dist="38100" dir="2700000" algn="tl">
                    <a:srgbClr val="000000">
                      <a:alpha val="43137"/>
                    </a:srgbClr>
                  </a:outerShdw>
                </a:effectLst>
                <a:cs typeface="Times New Roman" pitchFamily="18" charset="0"/>
              </a:rPr>
              <a:t>lebo majú hlbokú, neustálu, každodennú skúsenosť Božej prítomnosti vo svojom živote</a:t>
            </a:r>
            <a:r>
              <a:rPr lang="sk-SK" sz="3200" dirty="0">
                <a:cs typeface="Times New Roman" pitchFamily="18" charset="0"/>
              </a:rPr>
              <a:t>. </a:t>
            </a:r>
            <a:endParaRPr lang="it-IT" sz="3200" dirty="0">
              <a:cs typeface="Times New Roman" pitchFamily="18" charset="0"/>
            </a:endParaRPr>
          </a:p>
          <a:p>
            <a:r>
              <a:rPr lang="sk-SK" sz="3200" b="1" dirty="0" smtClean="0">
                <a:solidFill>
                  <a:schemeClr val="tx1">
                    <a:lumMod val="95000"/>
                    <a:lumOff val="5000"/>
                  </a:schemeClr>
                </a:solidFill>
              </a:rPr>
              <a:t> </a:t>
            </a:r>
            <a:endParaRPr lang="sk-SK" sz="3200" b="1" dirty="0">
              <a:solidFill>
                <a:schemeClr val="tx1">
                  <a:lumMod val="95000"/>
                  <a:lumOff val="5000"/>
                </a:schemeClr>
              </a:solidFill>
            </a:endParaRPr>
          </a:p>
        </p:txBody>
      </p:sp>
      <p:sp>
        <p:nvSpPr>
          <p:cNvPr id="3" name="Obdĺžnik 2"/>
          <p:cNvSpPr/>
          <p:nvPr/>
        </p:nvSpPr>
        <p:spPr>
          <a:xfrm>
            <a:off x="1947138" y="354830"/>
            <a:ext cx="5697778" cy="769441"/>
          </a:xfrm>
          <a:prstGeom prst="rect">
            <a:avLst/>
          </a:prstGeom>
        </p:spPr>
        <p:txBody>
          <a:bodyPr wrap="none">
            <a:spAutoFit/>
          </a:bodyPr>
          <a:lstStyle/>
          <a:p>
            <a:pPr algn="ctr"/>
            <a:r>
              <a:rPr lang="sk-SK" sz="4400" b="1" dirty="0">
                <a:solidFill>
                  <a:schemeClr val="accent1">
                    <a:lumMod val="50000"/>
                  </a:schemeClr>
                </a:solidFill>
                <a:cs typeface="Times New Roman" pitchFamily="18" charset="0"/>
              </a:rPr>
              <a:t>Výraz</a:t>
            </a:r>
            <a:r>
              <a:rPr lang="it-IT" sz="4400" b="1" dirty="0">
                <a:solidFill>
                  <a:schemeClr val="accent1">
                    <a:lumMod val="50000"/>
                  </a:schemeClr>
                </a:solidFill>
                <a:cs typeface="Times New Roman" pitchFamily="18" charset="0"/>
              </a:rPr>
              <a:t> </a:t>
            </a:r>
            <a:r>
              <a:rPr lang="it-IT" sz="4400" b="1" dirty="0" smtClean="0">
                <a:solidFill>
                  <a:schemeClr val="accent1">
                    <a:lumMod val="50000"/>
                  </a:schemeClr>
                </a:solidFill>
                <a:cs typeface="Times New Roman" pitchFamily="18" charset="0"/>
              </a:rPr>
              <a:t>“</a:t>
            </a:r>
            <a:r>
              <a:rPr lang="sk-SK" sz="4400" b="1" dirty="0" smtClean="0">
                <a:solidFill>
                  <a:schemeClr val="accent1">
                    <a:lumMod val="50000"/>
                  </a:schemeClr>
                </a:solidFill>
                <a:cs typeface="Times New Roman" pitchFamily="18" charset="0"/>
              </a:rPr>
              <a:t>oni uvidia Boha</a:t>
            </a:r>
            <a:r>
              <a:rPr lang="it-IT" sz="4400" b="1" dirty="0" smtClean="0">
                <a:solidFill>
                  <a:schemeClr val="accent1">
                    <a:lumMod val="50000"/>
                  </a:schemeClr>
                </a:solidFill>
                <a:cs typeface="Times New Roman" pitchFamily="18" charset="0"/>
              </a:rPr>
              <a:t>”</a:t>
            </a:r>
            <a:endParaRPr lang="sk-SK" sz="4400" b="1" dirty="0">
              <a:solidFill>
                <a:schemeClr val="accent1">
                  <a:lumMod val="50000"/>
                </a:schemeClr>
              </a:solidFill>
            </a:endParaRPr>
          </a:p>
        </p:txBody>
      </p:sp>
    </p:spTree>
    <p:extLst>
      <p:ext uri="{BB962C8B-B14F-4D97-AF65-F5344CB8AC3E}">
        <p14:creationId xmlns:p14="http://schemas.microsoft.com/office/powerpoint/2010/main" val="339236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575305"/>
            <a:ext cx="9144000" cy="2852927"/>
          </a:xfrm>
        </p:spPr>
        <p:txBody>
          <a:bodyPr>
            <a:normAutofit/>
          </a:bodyPr>
          <a:lstStyle/>
          <a:p>
            <a:pPr>
              <a:defRPr/>
            </a:pPr>
            <a:r>
              <a:rPr lang="sk-SK" b="1" dirty="0">
                <a:solidFill>
                  <a:srgbClr val="002060"/>
                </a:solidFill>
                <a:effectLst>
                  <a:outerShdw blurRad="38100" dist="38100" dir="2700000" algn="tl">
                    <a:srgbClr val="000000">
                      <a:alpha val="43137"/>
                    </a:srgbClr>
                  </a:outerShdw>
                </a:effectLst>
                <a:latin typeface="+mn-lt"/>
              </a:rPr>
              <a:t>Blahoslavení  </a:t>
            </a:r>
            <a:r>
              <a:rPr lang="sk-SK" b="1" dirty="0" smtClean="0">
                <a:solidFill>
                  <a:srgbClr val="002060"/>
                </a:solidFill>
                <a:effectLst>
                  <a:outerShdw blurRad="38100" dist="38100" dir="2700000" algn="tl">
                    <a:srgbClr val="000000">
                      <a:alpha val="43137"/>
                    </a:srgbClr>
                  </a:outerShdw>
                </a:effectLst>
                <a:latin typeface="+mn-lt"/>
              </a:rPr>
              <a:t>čistého srdca</a:t>
            </a:r>
            <a:br>
              <a:rPr lang="sk-SK" b="1" dirty="0" smtClean="0">
                <a:solidFill>
                  <a:srgbClr val="002060"/>
                </a:solidFill>
                <a:effectLst>
                  <a:outerShdw blurRad="38100" dist="38100" dir="2700000" algn="tl">
                    <a:srgbClr val="000000">
                      <a:alpha val="43137"/>
                    </a:srgbClr>
                  </a:outerShdw>
                </a:effectLst>
                <a:latin typeface="+mn-lt"/>
              </a:rPr>
            </a:br>
            <a:r>
              <a:rPr lang="sk-SK" sz="2000" dirty="0" smtClean="0">
                <a:effectLst>
                  <a:outerShdw blurRad="38100" dist="38100" dir="2700000" algn="tl">
                    <a:srgbClr val="000000">
                      <a:alpha val="43137"/>
                    </a:srgbClr>
                  </a:outerShdw>
                </a:effectLst>
                <a:latin typeface="+mn-lt"/>
              </a:rPr>
              <a:t>Blahoslavenstvá</a:t>
            </a:r>
            <a:r>
              <a:rPr lang="it-IT" sz="2000" dirty="0">
                <a:effectLst>
                  <a:outerShdw blurRad="38100" dist="38100" dir="2700000" algn="tl">
                    <a:srgbClr val="000000">
                      <a:alpha val="43137"/>
                    </a:srgbClr>
                  </a:outerShdw>
                </a:effectLst>
                <a:latin typeface="+mn-lt"/>
              </a:rPr>
              <a:t/>
            </a:r>
            <a:br>
              <a:rPr lang="it-IT" sz="2000" dirty="0">
                <a:effectLst>
                  <a:outerShdw blurRad="38100" dist="38100" dir="2700000" algn="tl">
                    <a:srgbClr val="000000">
                      <a:alpha val="43137"/>
                    </a:srgbClr>
                  </a:outerShdw>
                </a:effectLst>
                <a:latin typeface="+mn-lt"/>
              </a:rPr>
            </a:br>
            <a:r>
              <a:rPr lang="it-IT" sz="2000" dirty="0">
                <a:effectLst>
                  <a:outerShdw blurRad="38100" dist="38100" dir="2700000" algn="tl">
                    <a:srgbClr val="000000">
                      <a:alpha val="43137"/>
                    </a:srgbClr>
                  </a:outerShdw>
                </a:effectLst>
                <a:latin typeface="+mn-lt"/>
              </a:rPr>
              <a:t>(Mt 5,1-12)</a:t>
            </a:r>
            <a:br>
              <a:rPr lang="it-IT" sz="2000" dirty="0">
                <a:effectLst>
                  <a:outerShdw blurRad="38100" dist="38100" dir="2700000" algn="tl">
                    <a:srgbClr val="000000">
                      <a:alpha val="43137"/>
                    </a:srgbClr>
                  </a:outerShdw>
                </a:effectLst>
                <a:latin typeface="+mn-lt"/>
              </a:rPr>
            </a:br>
            <a:endParaRPr lang="sk-SK" sz="2000" b="1" dirty="0">
              <a:effectLst>
                <a:outerShdw blurRad="38100" dist="38100" dir="2700000" algn="tl">
                  <a:srgbClr val="000000">
                    <a:alpha val="43137"/>
                  </a:srgbClr>
                </a:outerShdw>
              </a:effectLst>
              <a:latin typeface="+mn-lt"/>
            </a:endParaRPr>
          </a:p>
        </p:txBody>
      </p:sp>
      <p:pic>
        <p:nvPicPr>
          <p:cNvPr id="3" name="Obrázok 2"/>
          <p:cNvPicPr>
            <a:picLocks noChangeAspect="1"/>
          </p:cNvPicPr>
          <p:nvPr/>
        </p:nvPicPr>
        <p:blipFill>
          <a:blip r:embed="rId2"/>
          <a:stretch>
            <a:fillRect/>
          </a:stretch>
        </p:blipFill>
        <p:spPr>
          <a:xfrm>
            <a:off x="0" y="0"/>
            <a:ext cx="9144000" cy="4358640"/>
          </a:xfrm>
          <a:prstGeom prst="rect">
            <a:avLst/>
          </a:prstGeom>
        </p:spPr>
      </p:pic>
      <p:pic>
        <p:nvPicPr>
          <p:cNvPr id="5" name="Obrázok 4"/>
          <p:cNvPicPr>
            <a:picLocks noChangeAspect="1"/>
          </p:cNvPicPr>
          <p:nvPr/>
        </p:nvPicPr>
        <p:blipFill>
          <a:blip r:embed="rId3"/>
          <a:stretch>
            <a:fillRect/>
          </a:stretch>
        </p:blipFill>
        <p:spPr>
          <a:xfrm>
            <a:off x="1645872" y="3118104"/>
            <a:ext cx="1569890" cy="3231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70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1072</TotalTime>
  <Words>522</Words>
  <Application>Microsoft Office PowerPoint</Application>
  <PresentationFormat>Prezentácia na obrazovke (4:3)</PresentationFormat>
  <Paragraphs>26</Paragraphs>
  <Slides>9</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9</vt:i4>
      </vt:variant>
    </vt:vector>
  </HeadingPairs>
  <TitlesOfParts>
    <vt:vector size="14" baseType="lpstr">
      <vt:lpstr>Arial</vt:lpstr>
      <vt:lpstr>Calibri</vt:lpstr>
      <vt:lpstr>Calibri Light</vt:lpstr>
      <vt:lpstr>Times New Roman</vt:lpstr>
      <vt:lpstr>Motív Office</vt:lpstr>
      <vt:lpstr>Blahoslavení  čistého srdca Blahoslavenstvá (Mt 5,1-12) </vt:lpstr>
      <vt:lpstr>„Pozrite sa na slnko!“ Sr. Lucia</vt:lpstr>
      <vt:lpstr>Blahoslavenstvo sa biblicky vzťahuje na: Ž 24,3-4</vt:lpstr>
      <vt:lpstr>Výraz “čistý srdcom”</vt:lpstr>
      <vt:lpstr>Nie je čistota ako čistota</vt:lpstr>
      <vt:lpstr>Prezentácia programu PowerPoint</vt:lpstr>
      <vt:lpstr>Židia a Biblia</vt:lpstr>
      <vt:lpstr>Prezentácia programu PowerPoint</vt:lpstr>
      <vt:lpstr>Blahoslavení  čistého srdca Blahoslavenstvá (Mt 5,1-12)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Blahoslavení  chudobní v duchu</dc:title>
  <dc:creator>admin</dc:creator>
  <cp:lastModifiedBy>admin</cp:lastModifiedBy>
  <cp:revision>51</cp:revision>
  <dcterms:created xsi:type="dcterms:W3CDTF">2017-06-01T17:52:09Z</dcterms:created>
  <dcterms:modified xsi:type="dcterms:W3CDTF">2017-10-13T10:24:49Z</dcterms:modified>
</cp:coreProperties>
</file>