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0" r:id="rId5"/>
    <p:sldId id="264" r:id="rId6"/>
    <p:sldId id="265" r:id="rId7"/>
    <p:sldId id="262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-187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6ECD-1DD4-4F34-803F-099193C3AC4F}" type="datetimeFigureOut">
              <a:rPr lang="sk-SK" smtClean="0"/>
              <a:pPr/>
              <a:t>25. 5. 2017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B050-E8E5-4CD7-9B07-02B180AF746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938282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6ECD-1DD4-4F34-803F-099193C3AC4F}" type="datetimeFigureOut">
              <a:rPr lang="sk-SK" smtClean="0"/>
              <a:pPr/>
              <a:t>25. 5. 2017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B050-E8E5-4CD7-9B07-02B180AF746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813585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6ECD-1DD4-4F34-803F-099193C3AC4F}" type="datetimeFigureOut">
              <a:rPr lang="sk-SK" smtClean="0"/>
              <a:pPr/>
              <a:t>25. 5. 2017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B050-E8E5-4CD7-9B07-02B180AF746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834348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6ECD-1DD4-4F34-803F-099193C3AC4F}" type="datetimeFigureOut">
              <a:rPr lang="sk-SK" smtClean="0"/>
              <a:pPr/>
              <a:t>25. 5. 2017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B050-E8E5-4CD7-9B07-02B180AF746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57601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6ECD-1DD4-4F34-803F-099193C3AC4F}" type="datetimeFigureOut">
              <a:rPr lang="sk-SK" smtClean="0"/>
              <a:pPr/>
              <a:t>25. 5. 2017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B050-E8E5-4CD7-9B07-02B180AF746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541258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6ECD-1DD4-4F34-803F-099193C3AC4F}" type="datetimeFigureOut">
              <a:rPr lang="sk-SK" smtClean="0"/>
              <a:pPr/>
              <a:t>25. 5. 2017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B050-E8E5-4CD7-9B07-02B180AF746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285841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6ECD-1DD4-4F34-803F-099193C3AC4F}" type="datetimeFigureOut">
              <a:rPr lang="sk-SK" smtClean="0"/>
              <a:pPr/>
              <a:t>25. 5. 2017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B050-E8E5-4CD7-9B07-02B180AF746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527122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6ECD-1DD4-4F34-803F-099193C3AC4F}" type="datetimeFigureOut">
              <a:rPr lang="sk-SK" smtClean="0"/>
              <a:pPr/>
              <a:t>25. 5. 2017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B050-E8E5-4CD7-9B07-02B180AF746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075448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6ECD-1DD4-4F34-803F-099193C3AC4F}" type="datetimeFigureOut">
              <a:rPr lang="sk-SK" smtClean="0"/>
              <a:pPr/>
              <a:t>25. 5. 2017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B050-E8E5-4CD7-9B07-02B180AF746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019194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6ECD-1DD4-4F34-803F-099193C3AC4F}" type="datetimeFigureOut">
              <a:rPr lang="sk-SK" smtClean="0"/>
              <a:pPr/>
              <a:t>25. 5. 2017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B050-E8E5-4CD7-9B07-02B180AF746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91300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86ECD-1DD4-4F34-803F-099193C3AC4F}" type="datetimeFigureOut">
              <a:rPr lang="sk-SK" smtClean="0"/>
              <a:pPr/>
              <a:t>25. 5. 2017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7B050-E8E5-4CD7-9B07-02B180AF746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160440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86ECD-1DD4-4F34-803F-099193C3AC4F}" type="datetimeFigureOut">
              <a:rPr lang="sk-SK" smtClean="0"/>
              <a:pPr/>
              <a:t>25. 5. 2017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7B050-E8E5-4CD7-9B07-02B180AF746F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08246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76656" y="4974335"/>
            <a:ext cx="7772400" cy="1315403"/>
          </a:xfrm>
        </p:spPr>
        <p:txBody>
          <a:bodyPr/>
          <a:lstStyle/>
          <a:p>
            <a:r>
              <a:rPr lang="sk-SK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Blahoslavenstvá</a:t>
            </a:r>
            <a:endParaRPr lang="sk-SK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36726" y="740664"/>
            <a:ext cx="6652260" cy="44348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25281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097280" y="784366"/>
            <a:ext cx="684885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k-SK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Posolstvo blahoslavenstiev nie je známe, alebo je, </a:t>
            </a:r>
            <a:r>
              <a:rPr lang="sk-SK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lenže iba približným a nedokonalým spôsobom</a:t>
            </a:r>
            <a:r>
              <a:rPr lang="sk-SK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V skutočnosti ide o nádherný text so zásadným významom, ktorý Matúš stavia na rovnakej schéme ako je </a:t>
            </a:r>
            <a:r>
              <a:rPr lang="sk-SK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dekalóg</a:t>
            </a:r>
            <a:r>
              <a:rPr lang="sk-SK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r>
              <a:rPr lang="sk-SK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"/>
            <a:r>
              <a:rPr lang="sk-SK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Blahoslavenstvá sú teda “tabule” novej zmluvy, ktorá nahradzuje starú: </a:t>
            </a:r>
            <a:r>
              <a:rPr lang="sk-SK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 žijeme ich posolstvo, stávame členmi Božieho kráľovstva</a:t>
            </a:r>
            <a:endParaRPr lang="sk-SK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101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igura a mano libera 3"/>
          <p:cNvSpPr/>
          <p:nvPr/>
        </p:nvSpPr>
        <p:spPr>
          <a:xfrm>
            <a:off x="130420" y="857251"/>
            <a:ext cx="8793773" cy="42496"/>
          </a:xfrm>
          <a:custGeom>
            <a:avLst/>
            <a:gdLst>
              <a:gd name="connsiteX0" fmla="*/ 0 w 9448800"/>
              <a:gd name="connsiteY0" fmla="*/ 0 h 0"/>
              <a:gd name="connsiteX1" fmla="*/ 9448800 w 94488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448800">
                <a:moveTo>
                  <a:pt x="0" y="0"/>
                </a:moveTo>
                <a:lnTo>
                  <a:pt x="9448800" y="0"/>
                </a:lnTo>
              </a:path>
            </a:pathLst>
          </a:cu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it-IT" sz="1662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8528566" y="329691"/>
            <a:ext cx="395657" cy="262829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1108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8924192" y="504092"/>
            <a:ext cx="77666" cy="5826369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69696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 sz="1662"/>
          </a:p>
        </p:txBody>
      </p:sp>
      <p:sp>
        <p:nvSpPr>
          <p:cNvPr id="7" name="Text Box 82"/>
          <p:cNvSpPr txBox="1">
            <a:spLocks noChangeArrowheads="1"/>
          </p:cNvSpPr>
          <p:nvPr/>
        </p:nvSpPr>
        <p:spPr bwMode="auto">
          <a:xfrm>
            <a:off x="153834" y="326562"/>
            <a:ext cx="2901482" cy="490006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1292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Blahoslavenstvá</a:t>
            </a:r>
            <a:endParaRPr lang="it-IT" sz="1292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it-IT" sz="1292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(Mt 5,1-12)</a:t>
            </a:r>
          </a:p>
        </p:txBody>
      </p:sp>
      <p:sp>
        <p:nvSpPr>
          <p:cNvPr id="8" name="Text Box 82"/>
          <p:cNvSpPr txBox="1">
            <a:spLocks noChangeArrowheads="1"/>
          </p:cNvSpPr>
          <p:nvPr/>
        </p:nvSpPr>
        <p:spPr bwMode="auto">
          <a:xfrm>
            <a:off x="3253144" y="304961"/>
            <a:ext cx="3824681" cy="546945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 algn="ctr">
            <a:noFill/>
            <a:miter lim="800000"/>
            <a:headEnd/>
            <a:tailEnd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1477" dirty="0">
                <a:solidFill>
                  <a:srgbClr val="0000FF"/>
                </a:solidFill>
                <a:latin typeface="Comic Sans MS" pitchFamily="66" charset="0"/>
              </a:rPr>
              <a:t>B</a:t>
            </a:r>
            <a:r>
              <a:rPr lang="sk-SK" sz="1477" dirty="0">
                <a:solidFill>
                  <a:srgbClr val="0000FF"/>
                </a:solidFill>
                <a:latin typeface="Comic Sans MS" pitchFamily="66" charset="0"/>
              </a:rPr>
              <a:t>lahoslavenstvá a</a:t>
            </a:r>
            <a:r>
              <a:rPr lang="it-IT" sz="1477" dirty="0">
                <a:solidFill>
                  <a:srgbClr val="0000FF"/>
                </a:solidFill>
                <a:latin typeface="Comic Sans MS" pitchFamily="66" charset="0"/>
              </a:rPr>
              <a:t> De</a:t>
            </a:r>
            <a:r>
              <a:rPr lang="sk-SK" sz="1477" dirty="0">
                <a:solidFill>
                  <a:srgbClr val="0000FF"/>
                </a:solidFill>
                <a:latin typeface="Comic Sans MS" pitchFamily="66" charset="0"/>
              </a:rPr>
              <a:t>kalóg </a:t>
            </a:r>
            <a:r>
              <a:rPr lang="sk-SK" sz="1292" dirty="0">
                <a:solidFill>
                  <a:srgbClr val="0000FF"/>
                </a:solidFill>
                <a:latin typeface="Comic Sans MS" pitchFamily="66" charset="0"/>
              </a:rPr>
              <a:t>(Ex 20, 2 – 17)</a:t>
            </a:r>
            <a:endParaRPr lang="it-IT" sz="1292" dirty="0">
              <a:solidFill>
                <a:srgbClr val="0000FF"/>
              </a:solidFill>
              <a:latin typeface="Comic Sans MS" pitchFamily="66" charset="0"/>
            </a:endParaRPr>
          </a:p>
          <a:p>
            <a:pPr algn="ctr">
              <a:defRPr/>
            </a:pPr>
            <a:endParaRPr lang="it-IT" sz="1477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9" name="Text Box 81"/>
          <p:cNvSpPr txBox="1">
            <a:spLocks noChangeArrowheads="1"/>
          </p:cNvSpPr>
          <p:nvPr/>
        </p:nvSpPr>
        <p:spPr bwMode="auto">
          <a:xfrm>
            <a:off x="8528566" y="593462"/>
            <a:ext cx="395657" cy="43332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algn="ctr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>
              <a:defRPr/>
            </a:pPr>
            <a:fld id="{355541C5-231C-4DF2-9012-E0EA4B6970C7}" type="slidenum">
              <a:rPr lang="it-IT" sz="1108">
                <a:solidFill>
                  <a:srgbClr val="0000FF"/>
                </a:solidFill>
                <a:latin typeface="Comic Sans MS" pitchFamily="66" charset="0"/>
              </a:rPr>
              <a:pPr algn="ctr">
                <a:defRPr/>
              </a:pPr>
              <a:t>3</a:t>
            </a:fld>
            <a:r>
              <a:rPr lang="it-IT" sz="1108" dirty="0">
                <a:solidFill>
                  <a:srgbClr val="0000FF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8132910" y="593461"/>
            <a:ext cx="461597" cy="19782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923"/>
              </a:spcAft>
              <a:defRPr/>
            </a:pPr>
            <a:r>
              <a:rPr lang="sk-SK" sz="923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Str</a:t>
            </a:r>
            <a:r>
              <a:rPr lang="it-IT" sz="923" dirty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7011866" y="329712"/>
            <a:ext cx="1252903" cy="19782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923"/>
              </a:spcAft>
              <a:defRPr/>
            </a:pPr>
            <a:r>
              <a:rPr lang="sk-SK" sz="923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Črepiny Evanjelia</a:t>
            </a:r>
            <a:r>
              <a:rPr lang="it-IT" sz="923" dirty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6162" name="Rectangle 5"/>
          <p:cNvSpPr>
            <a:spLocks noChangeArrowheads="1"/>
          </p:cNvSpPr>
          <p:nvPr/>
        </p:nvSpPr>
        <p:spPr bwMode="auto">
          <a:xfrm rot="-5400000">
            <a:off x="4560277" y="2129205"/>
            <a:ext cx="90854" cy="870731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69696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 sz="1662"/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8132885" y="329712"/>
            <a:ext cx="461597" cy="19782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923"/>
              </a:spcAft>
              <a:defRPr/>
            </a:pPr>
            <a:r>
              <a:rPr lang="it-IT" sz="923" dirty="0" err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N°</a:t>
            </a:r>
            <a:endParaRPr lang="it-IT" sz="923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4" name="Figura a mano libera 13"/>
          <p:cNvSpPr/>
          <p:nvPr/>
        </p:nvSpPr>
        <p:spPr>
          <a:xfrm>
            <a:off x="130420" y="857251"/>
            <a:ext cx="8793773" cy="42496"/>
          </a:xfrm>
          <a:custGeom>
            <a:avLst/>
            <a:gdLst>
              <a:gd name="connsiteX0" fmla="*/ 0 w 9448800"/>
              <a:gd name="connsiteY0" fmla="*/ 0 h 0"/>
              <a:gd name="connsiteX1" fmla="*/ 9448800 w 94488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448800">
                <a:moveTo>
                  <a:pt x="0" y="0"/>
                </a:moveTo>
                <a:lnTo>
                  <a:pt x="9448800" y="0"/>
                </a:lnTo>
              </a:path>
            </a:pathLst>
          </a:cu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it-IT" sz="1662"/>
          </a:p>
        </p:txBody>
      </p:sp>
      <p:sp>
        <p:nvSpPr>
          <p:cNvPr id="6166" name="Oval 50"/>
          <p:cNvSpPr>
            <a:spLocks noChangeArrowheads="1"/>
          </p:cNvSpPr>
          <p:nvPr/>
        </p:nvSpPr>
        <p:spPr bwMode="auto">
          <a:xfrm>
            <a:off x="1195754" y="2416420"/>
            <a:ext cx="281354" cy="281354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 sz="1662"/>
          </a:p>
        </p:txBody>
      </p:sp>
      <p:sp>
        <p:nvSpPr>
          <p:cNvPr id="6167" name="Text Box 51"/>
          <p:cNvSpPr txBox="1">
            <a:spLocks noChangeArrowheads="1"/>
          </p:cNvSpPr>
          <p:nvPr/>
        </p:nvSpPr>
        <p:spPr bwMode="auto">
          <a:xfrm>
            <a:off x="6260123" y="1106366"/>
            <a:ext cx="2664100" cy="433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03402" eaLnBrk="0" hangingPunct="0"/>
            <a:r>
              <a:rPr lang="sk-SK" sz="1108" dirty="0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Blahoslavení chudobní v duchu, lebo ich je nebeské kráľovstvo</a:t>
            </a:r>
            <a:r>
              <a:rPr lang="it-IT" sz="1108" dirty="0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it-IT" sz="1108" dirty="0">
              <a:solidFill>
                <a:srgbClr val="FF3300"/>
              </a:solidFill>
              <a:latin typeface="Comic Sans MS" pitchFamily="66" charset="0"/>
            </a:endParaRPr>
          </a:p>
        </p:txBody>
      </p:sp>
      <p:sp>
        <p:nvSpPr>
          <p:cNvPr id="6168" name="Text Box 52"/>
          <p:cNvSpPr txBox="1">
            <a:spLocks noChangeArrowheads="1"/>
          </p:cNvSpPr>
          <p:nvPr/>
        </p:nvSpPr>
        <p:spPr bwMode="auto">
          <a:xfrm>
            <a:off x="6034454" y="1685193"/>
            <a:ext cx="2955712" cy="433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03402" eaLnBrk="0" hangingPunct="0"/>
            <a:r>
              <a:rPr lang="sk-SK" sz="1108" dirty="0">
                <a:latin typeface="Comic Sans MS" pitchFamily="66" charset="0"/>
                <a:cs typeface="Times New Roman" pitchFamily="18" charset="0"/>
              </a:rPr>
              <a:t>Blahoslavení plačúci, lebo oni budú potešení</a:t>
            </a:r>
            <a:r>
              <a:rPr lang="it-IT" sz="1108" dirty="0">
                <a:latin typeface="Comic Sans MS" pitchFamily="66" charset="0"/>
                <a:cs typeface="Times New Roman" pitchFamily="18" charset="0"/>
              </a:rPr>
              <a:t>.</a:t>
            </a:r>
            <a:endParaRPr lang="it-IT" sz="1108" dirty="0">
              <a:latin typeface="Comic Sans MS" pitchFamily="66" charset="0"/>
            </a:endParaRPr>
          </a:p>
        </p:txBody>
      </p:sp>
      <p:sp>
        <p:nvSpPr>
          <p:cNvPr id="6169" name="Text Box 53"/>
          <p:cNvSpPr txBox="1">
            <a:spLocks noChangeArrowheads="1"/>
          </p:cNvSpPr>
          <p:nvPr/>
        </p:nvSpPr>
        <p:spPr bwMode="auto">
          <a:xfrm>
            <a:off x="6034454" y="2017836"/>
            <a:ext cx="3024554" cy="433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03402" eaLnBrk="0" hangingPunct="0"/>
            <a:r>
              <a:rPr lang="sk-SK" sz="1108" dirty="0">
                <a:latin typeface="Comic Sans MS" pitchFamily="66" charset="0"/>
                <a:cs typeface="Times New Roman" pitchFamily="18" charset="0"/>
              </a:rPr>
              <a:t>Blahoslavení tichí, lebo oni budú dedičmi zeme</a:t>
            </a:r>
            <a:r>
              <a:rPr lang="it-IT" sz="1108" dirty="0">
                <a:latin typeface="Comic Sans MS" pitchFamily="66" charset="0"/>
                <a:cs typeface="Times New Roman" pitchFamily="18" charset="0"/>
              </a:rPr>
              <a:t>.</a:t>
            </a:r>
            <a:endParaRPr lang="it-IT" sz="1108" dirty="0">
              <a:latin typeface="Comic Sans MS" pitchFamily="66" charset="0"/>
            </a:endParaRPr>
          </a:p>
        </p:txBody>
      </p:sp>
      <p:sp>
        <p:nvSpPr>
          <p:cNvPr id="6170" name="Text Box 54"/>
          <p:cNvSpPr txBox="1">
            <a:spLocks noChangeArrowheads="1"/>
          </p:cNvSpPr>
          <p:nvPr/>
        </p:nvSpPr>
        <p:spPr bwMode="auto">
          <a:xfrm>
            <a:off x="6034454" y="2338754"/>
            <a:ext cx="2954215" cy="433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03402" eaLnBrk="0" hangingPunct="0"/>
            <a:r>
              <a:rPr lang="sk-SK" sz="1108" dirty="0">
                <a:latin typeface="Comic Sans MS" pitchFamily="66" charset="0"/>
                <a:cs typeface="Times New Roman" pitchFamily="18" charset="0"/>
              </a:rPr>
              <a:t>Blahoslavení lační a smädní po spravodlivosti</a:t>
            </a:r>
            <a:r>
              <a:rPr lang="it-IT" sz="1108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sk-SK" sz="1108" dirty="0">
                <a:latin typeface="Comic Sans MS" pitchFamily="66" charset="0"/>
                <a:cs typeface="Times New Roman" pitchFamily="18" charset="0"/>
              </a:rPr>
              <a:t> lebo oni budú nasýtení</a:t>
            </a:r>
            <a:r>
              <a:rPr lang="it-IT" sz="1108" dirty="0">
                <a:latin typeface="Comic Sans MS" pitchFamily="66" charset="0"/>
                <a:cs typeface="Times New Roman" pitchFamily="18" charset="0"/>
              </a:rPr>
              <a:t>.</a:t>
            </a:r>
            <a:endParaRPr lang="it-IT" sz="1108" dirty="0">
              <a:latin typeface="Comic Sans MS" pitchFamily="66" charset="0"/>
            </a:endParaRPr>
          </a:p>
        </p:txBody>
      </p:sp>
      <p:sp>
        <p:nvSpPr>
          <p:cNvPr id="6171" name="Text Box 55"/>
          <p:cNvSpPr txBox="1">
            <a:spLocks noChangeArrowheads="1"/>
          </p:cNvSpPr>
          <p:nvPr/>
        </p:nvSpPr>
        <p:spPr bwMode="auto">
          <a:xfrm>
            <a:off x="5989027" y="3146181"/>
            <a:ext cx="2883877" cy="433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03402" eaLnBrk="0" hangingPunct="0"/>
            <a:r>
              <a:rPr lang="sk-SK" sz="1108" dirty="0">
                <a:solidFill>
                  <a:srgbClr val="0033CC"/>
                </a:solidFill>
                <a:latin typeface="Comic Sans MS" pitchFamily="66" charset="0"/>
                <a:cs typeface="Times New Roman" pitchFamily="18" charset="0"/>
              </a:rPr>
              <a:t>Blahoslavení milosrdní, lebo oni dosiahnu milosrdenstvo</a:t>
            </a:r>
            <a:r>
              <a:rPr lang="it-IT" sz="1108" dirty="0">
                <a:solidFill>
                  <a:srgbClr val="0033CC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6172" name="Text Box 56"/>
          <p:cNvSpPr txBox="1">
            <a:spLocks noChangeArrowheads="1"/>
          </p:cNvSpPr>
          <p:nvPr/>
        </p:nvSpPr>
        <p:spPr bwMode="auto">
          <a:xfrm>
            <a:off x="5989028" y="3849566"/>
            <a:ext cx="2954215" cy="433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03402" eaLnBrk="0" hangingPunct="0"/>
            <a:r>
              <a:rPr lang="sk-SK" sz="1108" dirty="0">
                <a:solidFill>
                  <a:srgbClr val="0033CC"/>
                </a:solidFill>
                <a:latin typeface="Comic Sans MS" pitchFamily="66" charset="0"/>
                <a:cs typeface="Times New Roman" pitchFamily="18" charset="0"/>
              </a:rPr>
              <a:t>Blahoslavení čistého srdca, lebo oni uvidia Boha</a:t>
            </a:r>
            <a:r>
              <a:rPr lang="it-IT" sz="1108" dirty="0">
                <a:solidFill>
                  <a:srgbClr val="0033CC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it-IT" sz="1108" dirty="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6173" name="Text Box 57"/>
          <p:cNvSpPr txBox="1">
            <a:spLocks noChangeArrowheads="1"/>
          </p:cNvSpPr>
          <p:nvPr/>
        </p:nvSpPr>
        <p:spPr bwMode="auto">
          <a:xfrm>
            <a:off x="5989027" y="4341935"/>
            <a:ext cx="2532185" cy="433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03402" eaLnBrk="0" hangingPunct="0"/>
            <a:r>
              <a:rPr lang="sk-SK" sz="1108" dirty="0">
                <a:solidFill>
                  <a:srgbClr val="0033CC"/>
                </a:solidFill>
                <a:latin typeface="Comic Sans MS" pitchFamily="66" charset="0"/>
                <a:cs typeface="Times New Roman" pitchFamily="18" charset="0"/>
              </a:rPr>
              <a:t>Blahoslavení tí, čo šíria pokoj, lebo ich  budú volať Božími synmi</a:t>
            </a:r>
            <a:r>
              <a:rPr lang="it-IT" sz="1108" dirty="0">
                <a:solidFill>
                  <a:srgbClr val="0033CC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it-IT" sz="1108" dirty="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6174" name="Text Box 58"/>
          <p:cNvSpPr txBox="1">
            <a:spLocks noChangeArrowheads="1"/>
          </p:cNvSpPr>
          <p:nvPr/>
        </p:nvSpPr>
        <p:spPr bwMode="auto">
          <a:xfrm>
            <a:off x="5901105" y="5256335"/>
            <a:ext cx="3023119" cy="6038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03402" eaLnBrk="0" hangingPunct="0"/>
            <a:r>
              <a:rPr lang="sk-SK" sz="1108" dirty="0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Blahoslavení prenasledovaní pre spravodlivosť, lebo ich je nebeské kráľovstvo</a:t>
            </a:r>
            <a:r>
              <a:rPr lang="it-IT" sz="1108" dirty="0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it-IT" sz="1108" dirty="0">
              <a:solidFill>
                <a:srgbClr val="FF3300"/>
              </a:solidFill>
              <a:latin typeface="Comic Sans MS" pitchFamily="66" charset="0"/>
            </a:endParaRPr>
          </a:p>
        </p:txBody>
      </p:sp>
      <p:sp>
        <p:nvSpPr>
          <p:cNvPr id="6175" name="Text Box 59"/>
          <p:cNvSpPr txBox="1">
            <a:spLocks noChangeArrowheads="1"/>
          </p:cNvSpPr>
          <p:nvPr/>
        </p:nvSpPr>
        <p:spPr bwMode="auto">
          <a:xfrm>
            <a:off x="3446584" y="923176"/>
            <a:ext cx="2672862" cy="717119"/>
          </a:xfrm>
          <a:prstGeom prst="rect">
            <a:avLst/>
          </a:prstGeom>
          <a:gradFill rotWithShape="1">
            <a:gsLst>
              <a:gs pos="0">
                <a:srgbClr val="FFCCCC"/>
              </a:gs>
              <a:gs pos="50000">
                <a:srgbClr val="FFFFFF"/>
              </a:gs>
              <a:gs pos="100000">
                <a:srgbClr val="FFCCCC"/>
              </a:gs>
            </a:gsLst>
            <a:lin ang="0" scaled="1"/>
          </a:gradFill>
          <a:ln w="12700">
            <a:solidFill>
              <a:srgbClr val="FF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703402" eaLnBrk="0" hangingPunct="0"/>
            <a:r>
              <a:rPr lang="sk-SK" sz="1015" dirty="0">
                <a:solidFill>
                  <a:srgbClr val="FF3300"/>
                </a:solidFill>
                <a:latin typeface="Comic Sans MS" pitchFamily="66" charset="0"/>
              </a:rPr>
              <a:t>D</a:t>
            </a:r>
            <a:r>
              <a:rPr lang="it-IT" sz="1015" dirty="0">
                <a:solidFill>
                  <a:srgbClr val="FF3300"/>
                </a:solidFill>
                <a:latin typeface="Comic Sans MS" pitchFamily="66" charset="0"/>
              </a:rPr>
              <a:t>e</a:t>
            </a:r>
            <a:r>
              <a:rPr lang="sk-SK" sz="1015" dirty="0">
                <a:solidFill>
                  <a:srgbClr val="FF3300"/>
                </a:solidFill>
                <a:latin typeface="Comic Sans MS" pitchFamily="66" charset="0"/>
              </a:rPr>
              <a:t>k</a:t>
            </a:r>
            <a:r>
              <a:rPr lang="it-IT" sz="1015" dirty="0">
                <a:solidFill>
                  <a:srgbClr val="FF3300"/>
                </a:solidFill>
                <a:latin typeface="Comic Sans MS" pitchFamily="66" charset="0"/>
              </a:rPr>
              <a:t>al</a:t>
            </a:r>
            <a:r>
              <a:rPr lang="sk-SK" sz="1015" dirty="0">
                <a:solidFill>
                  <a:srgbClr val="FF3300"/>
                </a:solidFill>
                <a:latin typeface="Comic Sans MS" pitchFamily="66" charset="0"/>
              </a:rPr>
              <a:t>ó</a:t>
            </a:r>
            <a:r>
              <a:rPr lang="it-IT" sz="1015" dirty="0">
                <a:solidFill>
                  <a:srgbClr val="FF3300"/>
                </a:solidFill>
                <a:latin typeface="Comic Sans MS" pitchFamily="66" charset="0"/>
              </a:rPr>
              <a:t>g </a:t>
            </a:r>
            <a:r>
              <a:rPr lang="sk-SK" sz="1015" dirty="0">
                <a:solidFill>
                  <a:srgbClr val="FF3300"/>
                </a:solidFill>
                <a:latin typeface="Comic Sans MS" pitchFamily="66" charset="0"/>
              </a:rPr>
              <a:t>otvára rozhodnutie </a:t>
            </a:r>
            <a:r>
              <a:rPr lang="it-IT" sz="1015" dirty="0">
                <a:solidFill>
                  <a:srgbClr val="FF3300"/>
                </a:solidFill>
                <a:latin typeface="Comic Sans MS" pitchFamily="66" charset="0"/>
              </a:rPr>
              <a:t>Jahv</a:t>
            </a:r>
            <a:r>
              <a:rPr lang="sk-SK" sz="1015" dirty="0">
                <a:solidFill>
                  <a:srgbClr val="FF3300"/>
                </a:solidFill>
                <a:latin typeface="Comic Sans MS" pitchFamily="66" charset="0"/>
              </a:rPr>
              <a:t>eho</a:t>
            </a:r>
            <a:r>
              <a:rPr lang="it-IT" sz="1015" dirty="0">
                <a:solidFill>
                  <a:srgbClr val="FF3300"/>
                </a:solidFill>
                <a:latin typeface="Comic Sans MS" pitchFamily="66" charset="0"/>
              </a:rPr>
              <a:t> </a:t>
            </a:r>
            <a:r>
              <a:rPr lang="sk-SK" sz="1015" dirty="0">
                <a:solidFill>
                  <a:srgbClr val="FF3300"/>
                </a:solidFill>
                <a:latin typeface="Comic Sans MS" pitchFamily="66" charset="0"/>
              </a:rPr>
              <a:t>byť</a:t>
            </a:r>
            <a:r>
              <a:rPr lang="it-IT" sz="1015" dirty="0">
                <a:solidFill>
                  <a:srgbClr val="FF3300"/>
                </a:solidFill>
                <a:latin typeface="Comic Sans MS" pitchFamily="66" charset="0"/>
              </a:rPr>
              <a:t> </a:t>
            </a:r>
            <a:r>
              <a:rPr lang="sk-SK" sz="1015" dirty="0">
                <a:solidFill>
                  <a:srgbClr val="FF3300"/>
                </a:solidFill>
                <a:latin typeface="Comic Sans MS" pitchFamily="66" charset="0"/>
              </a:rPr>
              <a:t>B</a:t>
            </a:r>
            <a:r>
              <a:rPr lang="it-IT" sz="1015" dirty="0">
                <a:solidFill>
                  <a:srgbClr val="FF3300"/>
                </a:solidFill>
                <a:latin typeface="Comic Sans MS" pitchFamily="66" charset="0"/>
              </a:rPr>
              <a:t>o</a:t>
            </a:r>
            <a:r>
              <a:rPr lang="sk-SK" sz="1015" dirty="0">
                <a:solidFill>
                  <a:srgbClr val="FF3300"/>
                </a:solidFill>
                <a:latin typeface="Comic Sans MS" pitchFamily="66" charset="0"/>
              </a:rPr>
              <a:t>hom</a:t>
            </a:r>
            <a:r>
              <a:rPr lang="it-IT" sz="1015" dirty="0">
                <a:solidFill>
                  <a:srgbClr val="FF3300"/>
                </a:solidFill>
                <a:latin typeface="Comic Sans MS" pitchFamily="66" charset="0"/>
              </a:rPr>
              <a:t> </a:t>
            </a:r>
            <a:r>
              <a:rPr lang="sk-SK" sz="1015" dirty="0">
                <a:solidFill>
                  <a:srgbClr val="FF3300"/>
                </a:solidFill>
                <a:latin typeface="Comic Sans MS" pitchFamily="66" charset="0"/>
              </a:rPr>
              <a:t>ľudu</a:t>
            </a:r>
            <a:r>
              <a:rPr lang="it-IT" sz="1015" dirty="0">
                <a:solidFill>
                  <a:srgbClr val="FF3300"/>
                </a:solidFill>
                <a:latin typeface="Comic Sans MS" pitchFamily="66" charset="0"/>
              </a:rPr>
              <a:t>. Mat</a:t>
            </a:r>
            <a:r>
              <a:rPr lang="sk-SK" sz="1015" dirty="0">
                <a:solidFill>
                  <a:srgbClr val="FF3300"/>
                </a:solidFill>
                <a:latin typeface="Comic Sans MS" pitchFamily="66" charset="0"/>
              </a:rPr>
              <a:t>úš toto Božie rozhodnutie</a:t>
            </a:r>
            <a:r>
              <a:rPr lang="it-IT" sz="1015" dirty="0">
                <a:solidFill>
                  <a:srgbClr val="FF3300"/>
                </a:solidFill>
                <a:latin typeface="Comic Sans MS" pitchFamily="66" charset="0"/>
              </a:rPr>
              <a:t> </a:t>
            </a:r>
            <a:r>
              <a:rPr lang="sk-SK" sz="1015" dirty="0">
                <a:solidFill>
                  <a:srgbClr val="FF3300"/>
                </a:solidFill>
                <a:latin typeface="Comic Sans MS" pitchFamily="66" charset="0"/>
              </a:rPr>
              <a:t>vloží do prvého blahoslavenstva</a:t>
            </a:r>
            <a:endParaRPr lang="it-IT" sz="1015" dirty="0">
              <a:solidFill>
                <a:srgbClr val="FF3300"/>
              </a:solidFill>
              <a:latin typeface="Comic Sans MS" pitchFamily="66" charset="0"/>
            </a:endParaRPr>
          </a:p>
        </p:txBody>
      </p:sp>
      <p:sp>
        <p:nvSpPr>
          <p:cNvPr id="6176" name="AutoShape 60"/>
          <p:cNvSpPr>
            <a:spLocks/>
          </p:cNvSpPr>
          <p:nvPr/>
        </p:nvSpPr>
        <p:spPr bwMode="auto">
          <a:xfrm>
            <a:off x="4106008" y="1669073"/>
            <a:ext cx="266700" cy="1096108"/>
          </a:xfrm>
          <a:prstGeom prst="rightBrace">
            <a:avLst>
              <a:gd name="adj1" fmla="val 3424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 sz="1662"/>
          </a:p>
        </p:txBody>
      </p:sp>
      <p:sp>
        <p:nvSpPr>
          <p:cNvPr id="6177" name="Oval 61"/>
          <p:cNvSpPr>
            <a:spLocks noChangeArrowheads="1"/>
          </p:cNvSpPr>
          <p:nvPr/>
        </p:nvSpPr>
        <p:spPr bwMode="auto">
          <a:xfrm>
            <a:off x="1195754" y="1669073"/>
            <a:ext cx="281354" cy="281354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 sz="1662"/>
          </a:p>
        </p:txBody>
      </p:sp>
      <p:sp>
        <p:nvSpPr>
          <p:cNvPr id="6178" name="Text Box 62"/>
          <p:cNvSpPr txBox="1">
            <a:spLocks noChangeArrowheads="1"/>
          </p:cNvSpPr>
          <p:nvPr/>
        </p:nvSpPr>
        <p:spPr bwMode="auto">
          <a:xfrm>
            <a:off x="1195754" y="1685192"/>
            <a:ext cx="281354" cy="2911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03402" eaLnBrk="0" hangingPunct="0"/>
            <a:r>
              <a:rPr lang="it-IT" sz="1292" b="1">
                <a:latin typeface="Comic Sans MS" pitchFamily="66" charset="0"/>
              </a:rPr>
              <a:t>1</a:t>
            </a:r>
          </a:p>
        </p:txBody>
      </p:sp>
      <p:sp>
        <p:nvSpPr>
          <p:cNvPr id="6179" name="Text Box 63"/>
          <p:cNvSpPr txBox="1">
            <a:spLocks noChangeArrowheads="1"/>
          </p:cNvSpPr>
          <p:nvPr/>
        </p:nvSpPr>
        <p:spPr bwMode="auto">
          <a:xfrm>
            <a:off x="351692" y="1157654"/>
            <a:ext cx="3165231" cy="4900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03402" eaLnBrk="0" hangingPunct="0"/>
            <a:r>
              <a:rPr lang="sk-SK" sz="1292" dirty="0">
                <a:solidFill>
                  <a:srgbClr val="FF3300"/>
                </a:solidFill>
                <a:latin typeface="Comic Sans MS" pitchFamily="66" charset="0"/>
              </a:rPr>
              <a:t>Ja</a:t>
            </a:r>
            <a:r>
              <a:rPr lang="it-IT" sz="1292" dirty="0">
                <a:solidFill>
                  <a:srgbClr val="FF3300"/>
                </a:solidFill>
                <a:latin typeface="Comic Sans MS" pitchFamily="66" charset="0"/>
              </a:rPr>
              <a:t> so</a:t>
            </a:r>
            <a:r>
              <a:rPr lang="sk-SK" sz="1292" dirty="0">
                <a:solidFill>
                  <a:srgbClr val="FF3300"/>
                </a:solidFill>
                <a:latin typeface="Comic Sans MS" pitchFamily="66" charset="0"/>
              </a:rPr>
              <a:t>m Pán, tvoj Boh, ktorý ťa vyviedol z egyptskej krajiny</a:t>
            </a:r>
            <a:r>
              <a:rPr lang="it-IT" sz="1292" dirty="0">
                <a:solidFill>
                  <a:srgbClr val="FF3300"/>
                </a:solidFill>
                <a:latin typeface="Comic Sans MS" pitchFamily="66" charset="0"/>
              </a:rPr>
              <a:t>...</a:t>
            </a:r>
          </a:p>
        </p:txBody>
      </p:sp>
      <p:sp>
        <p:nvSpPr>
          <p:cNvPr id="6180" name="Text Box 64"/>
          <p:cNvSpPr txBox="1">
            <a:spLocks noChangeArrowheads="1"/>
          </p:cNvSpPr>
          <p:nvPr/>
        </p:nvSpPr>
        <p:spPr bwMode="auto">
          <a:xfrm>
            <a:off x="1547446" y="1669074"/>
            <a:ext cx="3024554" cy="2628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03402" eaLnBrk="0" hangingPunct="0"/>
            <a:r>
              <a:rPr lang="it-IT" sz="1108" dirty="0">
                <a:latin typeface="Comic Sans MS" pitchFamily="66" charset="0"/>
              </a:rPr>
              <a:t>Ne</a:t>
            </a:r>
            <a:r>
              <a:rPr lang="sk-SK" sz="1108" dirty="0">
                <a:latin typeface="Comic Sans MS" pitchFamily="66" charset="0"/>
              </a:rPr>
              <a:t>budeš mať iných bohov okrem mňa!</a:t>
            </a:r>
            <a:endParaRPr lang="it-IT" sz="1108" dirty="0">
              <a:latin typeface="Comic Sans MS" pitchFamily="66" charset="0"/>
            </a:endParaRPr>
          </a:p>
        </p:txBody>
      </p:sp>
      <p:sp>
        <p:nvSpPr>
          <p:cNvPr id="6181" name="Text Box 65"/>
          <p:cNvSpPr txBox="1">
            <a:spLocks noChangeArrowheads="1"/>
          </p:cNvSpPr>
          <p:nvPr/>
        </p:nvSpPr>
        <p:spPr bwMode="auto">
          <a:xfrm>
            <a:off x="1547446" y="2010508"/>
            <a:ext cx="2602523" cy="433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03402" eaLnBrk="0" hangingPunct="0"/>
            <a:r>
              <a:rPr lang="it-IT" sz="1108" dirty="0">
                <a:latin typeface="Comic Sans MS" pitchFamily="66" charset="0"/>
              </a:rPr>
              <a:t>Ne</a:t>
            </a:r>
            <a:r>
              <a:rPr lang="sk-SK" sz="1108" dirty="0">
                <a:latin typeface="Comic Sans MS" pitchFamily="66" charset="0"/>
              </a:rPr>
              <a:t>vezmeš meno Pána , tvojho Boha,</a:t>
            </a:r>
            <a:r>
              <a:rPr lang="it-IT" sz="1108" dirty="0">
                <a:latin typeface="Comic Sans MS" pitchFamily="66" charset="0"/>
              </a:rPr>
              <a:t> </a:t>
            </a:r>
            <a:r>
              <a:rPr lang="sk-SK" sz="1108" dirty="0">
                <a:latin typeface="Comic Sans MS" pitchFamily="66" charset="0"/>
              </a:rPr>
              <a:t>nadarmo!</a:t>
            </a:r>
            <a:endParaRPr lang="it-IT" sz="1108" dirty="0">
              <a:latin typeface="Comic Sans MS" pitchFamily="66" charset="0"/>
            </a:endParaRPr>
          </a:p>
        </p:txBody>
      </p:sp>
      <p:sp>
        <p:nvSpPr>
          <p:cNvPr id="6182" name="Text Box 66"/>
          <p:cNvSpPr txBox="1">
            <a:spLocks noChangeArrowheads="1"/>
          </p:cNvSpPr>
          <p:nvPr/>
        </p:nvSpPr>
        <p:spPr bwMode="auto">
          <a:xfrm>
            <a:off x="1547446" y="2409093"/>
            <a:ext cx="2532185" cy="433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03402" eaLnBrk="0" hangingPunct="0"/>
            <a:r>
              <a:rPr lang="sk-SK" sz="1108" dirty="0">
                <a:latin typeface="Comic Sans MS" pitchFamily="66" charset="0"/>
              </a:rPr>
              <a:t>Spomeň si na sobotňajší deň a zasväť ho!</a:t>
            </a:r>
            <a:endParaRPr lang="it-IT" sz="1108" dirty="0">
              <a:latin typeface="Comic Sans MS" pitchFamily="66" charset="0"/>
            </a:endParaRPr>
          </a:p>
        </p:txBody>
      </p:sp>
      <p:sp>
        <p:nvSpPr>
          <p:cNvPr id="6183" name="Text Box 67"/>
          <p:cNvSpPr txBox="1">
            <a:spLocks noChangeArrowheads="1"/>
          </p:cNvSpPr>
          <p:nvPr/>
        </p:nvSpPr>
        <p:spPr bwMode="auto">
          <a:xfrm>
            <a:off x="1477108" y="3005505"/>
            <a:ext cx="3024554" cy="2628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03402" eaLnBrk="0" hangingPunct="0"/>
            <a:r>
              <a:rPr lang="sk-SK" sz="1108" dirty="0">
                <a:solidFill>
                  <a:srgbClr val="0033CC"/>
                </a:solidFill>
                <a:latin typeface="Comic Sans MS" pitchFamily="66" charset="0"/>
              </a:rPr>
              <a:t>Cti svojho otca a svoju matku</a:t>
            </a:r>
            <a:endParaRPr lang="it-IT" sz="1108" dirty="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6184" name="Text Box 68"/>
          <p:cNvSpPr txBox="1">
            <a:spLocks noChangeArrowheads="1"/>
          </p:cNvSpPr>
          <p:nvPr/>
        </p:nvSpPr>
        <p:spPr bwMode="auto">
          <a:xfrm>
            <a:off x="1477108" y="3286859"/>
            <a:ext cx="3024554" cy="2628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03402" eaLnBrk="0" hangingPunct="0"/>
            <a:r>
              <a:rPr lang="it-IT" sz="1108" dirty="0">
                <a:solidFill>
                  <a:srgbClr val="0033CC"/>
                </a:solidFill>
                <a:latin typeface="Comic Sans MS" pitchFamily="66" charset="0"/>
              </a:rPr>
              <a:t>N</a:t>
            </a:r>
            <a:r>
              <a:rPr lang="sk-SK" sz="1108" dirty="0">
                <a:solidFill>
                  <a:srgbClr val="0033CC"/>
                </a:solidFill>
                <a:latin typeface="Comic Sans MS" pitchFamily="66" charset="0"/>
              </a:rPr>
              <a:t>ezabiješ!</a:t>
            </a:r>
            <a:endParaRPr lang="it-IT" sz="1108" dirty="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6185" name="Text Box 69"/>
          <p:cNvSpPr txBox="1">
            <a:spLocks noChangeArrowheads="1"/>
          </p:cNvSpPr>
          <p:nvPr/>
        </p:nvSpPr>
        <p:spPr bwMode="auto">
          <a:xfrm>
            <a:off x="1477108" y="3568213"/>
            <a:ext cx="3024554" cy="2628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03402" eaLnBrk="0" hangingPunct="0"/>
            <a:r>
              <a:rPr lang="it-IT" sz="1108" dirty="0">
                <a:solidFill>
                  <a:srgbClr val="0033CC"/>
                </a:solidFill>
                <a:latin typeface="Comic Sans MS" pitchFamily="66" charset="0"/>
              </a:rPr>
              <a:t>N</a:t>
            </a:r>
            <a:r>
              <a:rPr lang="sk-SK" sz="1108" dirty="0">
                <a:solidFill>
                  <a:srgbClr val="0033CC"/>
                </a:solidFill>
                <a:latin typeface="Comic Sans MS" pitchFamily="66" charset="0"/>
              </a:rPr>
              <a:t>ezcudzoložíš!</a:t>
            </a:r>
            <a:endParaRPr lang="it-IT" sz="1108" dirty="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6186" name="Text Box 70"/>
          <p:cNvSpPr txBox="1">
            <a:spLocks noChangeArrowheads="1"/>
          </p:cNvSpPr>
          <p:nvPr/>
        </p:nvSpPr>
        <p:spPr bwMode="auto">
          <a:xfrm>
            <a:off x="1477108" y="3849567"/>
            <a:ext cx="3024554" cy="2628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03402" eaLnBrk="0" hangingPunct="0"/>
            <a:r>
              <a:rPr lang="it-IT" sz="1108" dirty="0">
                <a:solidFill>
                  <a:srgbClr val="0033CC"/>
                </a:solidFill>
                <a:latin typeface="Comic Sans MS" pitchFamily="66" charset="0"/>
              </a:rPr>
              <a:t>N</a:t>
            </a:r>
            <a:r>
              <a:rPr lang="sk-SK" sz="1108" dirty="0">
                <a:solidFill>
                  <a:srgbClr val="0033CC"/>
                </a:solidFill>
                <a:latin typeface="Comic Sans MS" pitchFamily="66" charset="0"/>
              </a:rPr>
              <a:t>epokradneš!</a:t>
            </a:r>
            <a:endParaRPr lang="it-IT" sz="1108" dirty="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6187" name="Text Box 71"/>
          <p:cNvSpPr txBox="1">
            <a:spLocks noChangeArrowheads="1"/>
          </p:cNvSpPr>
          <p:nvPr/>
        </p:nvSpPr>
        <p:spPr bwMode="auto">
          <a:xfrm>
            <a:off x="1477108" y="4130920"/>
            <a:ext cx="2602523" cy="433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03402" eaLnBrk="0" hangingPunct="0"/>
            <a:r>
              <a:rPr lang="it-IT" sz="1108" dirty="0">
                <a:solidFill>
                  <a:srgbClr val="0033CC"/>
                </a:solidFill>
                <a:latin typeface="Comic Sans MS" pitchFamily="66" charset="0"/>
              </a:rPr>
              <a:t>N</a:t>
            </a:r>
            <a:r>
              <a:rPr lang="sk-SK" sz="1108" dirty="0">
                <a:solidFill>
                  <a:srgbClr val="0033CC"/>
                </a:solidFill>
                <a:latin typeface="Comic Sans MS" pitchFamily="66" charset="0"/>
              </a:rPr>
              <a:t>evyslovíš krivé svedectvo proti svojmu blížnemu!</a:t>
            </a:r>
            <a:endParaRPr lang="it-IT" sz="1108" dirty="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6188" name="Text Box 72"/>
          <p:cNvSpPr txBox="1">
            <a:spLocks noChangeArrowheads="1"/>
          </p:cNvSpPr>
          <p:nvPr/>
        </p:nvSpPr>
        <p:spPr bwMode="auto">
          <a:xfrm>
            <a:off x="1477108" y="4623290"/>
            <a:ext cx="2883877" cy="433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03402" eaLnBrk="0" hangingPunct="0"/>
            <a:r>
              <a:rPr lang="it-IT" sz="1108" dirty="0">
                <a:solidFill>
                  <a:srgbClr val="0033CC"/>
                </a:solidFill>
                <a:latin typeface="Comic Sans MS" pitchFamily="66" charset="0"/>
              </a:rPr>
              <a:t>N</a:t>
            </a:r>
            <a:r>
              <a:rPr lang="sk-SK" sz="1108" dirty="0">
                <a:solidFill>
                  <a:srgbClr val="0033CC"/>
                </a:solidFill>
                <a:latin typeface="Comic Sans MS" pitchFamily="66" charset="0"/>
              </a:rPr>
              <a:t>ebudeš túžiť po manželke svojho blížneho</a:t>
            </a:r>
            <a:endParaRPr lang="it-IT" sz="1108" dirty="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6189" name="Text Box 73"/>
          <p:cNvSpPr txBox="1">
            <a:spLocks noChangeArrowheads="1"/>
          </p:cNvSpPr>
          <p:nvPr/>
        </p:nvSpPr>
        <p:spPr bwMode="auto">
          <a:xfrm>
            <a:off x="1477108" y="4974982"/>
            <a:ext cx="2954215" cy="2628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03402" eaLnBrk="0" hangingPunct="0"/>
            <a:r>
              <a:rPr lang="it-IT" sz="1108" dirty="0">
                <a:solidFill>
                  <a:srgbClr val="0033CC"/>
                </a:solidFill>
                <a:latin typeface="Comic Sans MS" pitchFamily="66" charset="0"/>
              </a:rPr>
              <a:t>N</a:t>
            </a:r>
            <a:r>
              <a:rPr lang="sk-SK" sz="1108" dirty="0">
                <a:solidFill>
                  <a:srgbClr val="0033CC"/>
                </a:solidFill>
                <a:latin typeface="Comic Sans MS" pitchFamily="66" charset="0"/>
              </a:rPr>
              <a:t>ebudeš túžiť po dome svojho blížneho</a:t>
            </a:r>
            <a:r>
              <a:rPr lang="it-IT" sz="1108" dirty="0">
                <a:solidFill>
                  <a:srgbClr val="0033CC"/>
                </a:solidFill>
                <a:latin typeface="Comic Sans MS" pitchFamily="66" charset="0"/>
              </a:rPr>
              <a:t>...</a:t>
            </a:r>
          </a:p>
        </p:txBody>
      </p:sp>
      <p:sp>
        <p:nvSpPr>
          <p:cNvPr id="6190" name="Oval 74"/>
          <p:cNvSpPr>
            <a:spLocks noChangeArrowheads="1"/>
          </p:cNvSpPr>
          <p:nvPr/>
        </p:nvSpPr>
        <p:spPr bwMode="auto">
          <a:xfrm>
            <a:off x="1195754" y="2017835"/>
            <a:ext cx="281354" cy="281354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 sz="1662"/>
          </a:p>
        </p:txBody>
      </p:sp>
      <p:sp>
        <p:nvSpPr>
          <p:cNvPr id="6191" name="Text Box 75"/>
          <p:cNvSpPr txBox="1">
            <a:spLocks noChangeArrowheads="1"/>
          </p:cNvSpPr>
          <p:nvPr/>
        </p:nvSpPr>
        <p:spPr bwMode="auto">
          <a:xfrm>
            <a:off x="1195754" y="2033954"/>
            <a:ext cx="281354" cy="2911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03402" eaLnBrk="0" hangingPunct="0"/>
            <a:r>
              <a:rPr lang="it-IT" sz="1292" b="1">
                <a:latin typeface="Comic Sans MS" pitchFamily="66" charset="0"/>
              </a:rPr>
              <a:t>2</a:t>
            </a:r>
          </a:p>
        </p:txBody>
      </p:sp>
      <p:sp>
        <p:nvSpPr>
          <p:cNvPr id="6192" name="Text Box 76"/>
          <p:cNvSpPr txBox="1">
            <a:spLocks noChangeArrowheads="1"/>
          </p:cNvSpPr>
          <p:nvPr/>
        </p:nvSpPr>
        <p:spPr bwMode="auto">
          <a:xfrm>
            <a:off x="1182566" y="2416420"/>
            <a:ext cx="281354" cy="2911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03402" eaLnBrk="0" hangingPunct="0"/>
            <a:r>
              <a:rPr lang="it-IT" sz="1292" b="1">
                <a:latin typeface="Comic Sans MS" pitchFamily="66" charset="0"/>
              </a:rPr>
              <a:t>3</a:t>
            </a:r>
          </a:p>
        </p:txBody>
      </p:sp>
      <p:sp>
        <p:nvSpPr>
          <p:cNvPr id="6193" name="Oval 77"/>
          <p:cNvSpPr>
            <a:spLocks noChangeArrowheads="1"/>
          </p:cNvSpPr>
          <p:nvPr/>
        </p:nvSpPr>
        <p:spPr bwMode="auto">
          <a:xfrm>
            <a:off x="1195754" y="3568212"/>
            <a:ext cx="281354" cy="281354"/>
          </a:xfrm>
          <a:prstGeom prst="ellipse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 sz="1662"/>
          </a:p>
        </p:txBody>
      </p:sp>
      <p:sp>
        <p:nvSpPr>
          <p:cNvPr id="6194" name="Oval 78"/>
          <p:cNvSpPr>
            <a:spLocks noChangeArrowheads="1"/>
          </p:cNvSpPr>
          <p:nvPr/>
        </p:nvSpPr>
        <p:spPr bwMode="auto">
          <a:xfrm>
            <a:off x="1195754" y="3005504"/>
            <a:ext cx="281354" cy="281354"/>
          </a:xfrm>
          <a:prstGeom prst="ellipse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 sz="1662"/>
          </a:p>
        </p:txBody>
      </p:sp>
      <p:sp>
        <p:nvSpPr>
          <p:cNvPr id="6195" name="Text Box 79"/>
          <p:cNvSpPr txBox="1">
            <a:spLocks noChangeArrowheads="1"/>
          </p:cNvSpPr>
          <p:nvPr/>
        </p:nvSpPr>
        <p:spPr bwMode="auto">
          <a:xfrm>
            <a:off x="1195754" y="3005504"/>
            <a:ext cx="281354" cy="2911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03402" eaLnBrk="0" hangingPunct="0"/>
            <a:r>
              <a:rPr lang="it-IT" sz="1292" b="1">
                <a:solidFill>
                  <a:srgbClr val="0033CC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6196" name="Oval 80"/>
          <p:cNvSpPr>
            <a:spLocks noChangeArrowheads="1"/>
          </p:cNvSpPr>
          <p:nvPr/>
        </p:nvSpPr>
        <p:spPr bwMode="auto">
          <a:xfrm>
            <a:off x="1195754" y="3286858"/>
            <a:ext cx="281354" cy="281354"/>
          </a:xfrm>
          <a:prstGeom prst="ellipse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 sz="1662"/>
          </a:p>
        </p:txBody>
      </p:sp>
      <p:sp>
        <p:nvSpPr>
          <p:cNvPr id="6197" name="Text Box 81"/>
          <p:cNvSpPr txBox="1">
            <a:spLocks noChangeArrowheads="1"/>
          </p:cNvSpPr>
          <p:nvPr/>
        </p:nvSpPr>
        <p:spPr bwMode="auto">
          <a:xfrm>
            <a:off x="1195754" y="3286858"/>
            <a:ext cx="281354" cy="2911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03402" eaLnBrk="0" hangingPunct="0"/>
            <a:r>
              <a:rPr lang="it-IT" sz="1292" b="1">
                <a:solidFill>
                  <a:srgbClr val="0033CC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6198" name="Text Box 82"/>
          <p:cNvSpPr txBox="1">
            <a:spLocks noChangeArrowheads="1"/>
          </p:cNvSpPr>
          <p:nvPr/>
        </p:nvSpPr>
        <p:spPr bwMode="auto">
          <a:xfrm>
            <a:off x="1195754" y="3568212"/>
            <a:ext cx="281354" cy="2911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03402" eaLnBrk="0" hangingPunct="0"/>
            <a:r>
              <a:rPr lang="it-IT" sz="1292" b="1">
                <a:solidFill>
                  <a:srgbClr val="0033CC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6199" name="Oval 83"/>
          <p:cNvSpPr>
            <a:spLocks noChangeArrowheads="1"/>
          </p:cNvSpPr>
          <p:nvPr/>
        </p:nvSpPr>
        <p:spPr bwMode="auto">
          <a:xfrm>
            <a:off x="1195754" y="4623289"/>
            <a:ext cx="281354" cy="281354"/>
          </a:xfrm>
          <a:prstGeom prst="ellipse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 sz="1662"/>
          </a:p>
        </p:txBody>
      </p:sp>
      <p:sp>
        <p:nvSpPr>
          <p:cNvPr id="6200" name="Oval 84"/>
          <p:cNvSpPr>
            <a:spLocks noChangeArrowheads="1"/>
          </p:cNvSpPr>
          <p:nvPr/>
        </p:nvSpPr>
        <p:spPr bwMode="auto">
          <a:xfrm>
            <a:off x="1195754" y="3849566"/>
            <a:ext cx="281354" cy="281354"/>
          </a:xfrm>
          <a:prstGeom prst="ellipse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 sz="1662"/>
          </a:p>
        </p:txBody>
      </p:sp>
      <p:sp>
        <p:nvSpPr>
          <p:cNvPr id="6201" name="Text Box 85"/>
          <p:cNvSpPr txBox="1">
            <a:spLocks noChangeArrowheads="1"/>
          </p:cNvSpPr>
          <p:nvPr/>
        </p:nvSpPr>
        <p:spPr bwMode="auto">
          <a:xfrm>
            <a:off x="1195754" y="3849566"/>
            <a:ext cx="281354" cy="2911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03402" eaLnBrk="0" hangingPunct="0"/>
            <a:r>
              <a:rPr lang="it-IT" sz="1292" b="1">
                <a:solidFill>
                  <a:srgbClr val="0033CC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6202" name="Oval 86"/>
          <p:cNvSpPr>
            <a:spLocks noChangeArrowheads="1"/>
          </p:cNvSpPr>
          <p:nvPr/>
        </p:nvSpPr>
        <p:spPr bwMode="auto">
          <a:xfrm>
            <a:off x="1195754" y="4201258"/>
            <a:ext cx="281354" cy="281354"/>
          </a:xfrm>
          <a:prstGeom prst="ellipse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 sz="1662"/>
          </a:p>
        </p:txBody>
      </p:sp>
      <p:sp>
        <p:nvSpPr>
          <p:cNvPr id="6203" name="Text Box 87"/>
          <p:cNvSpPr txBox="1">
            <a:spLocks noChangeArrowheads="1"/>
          </p:cNvSpPr>
          <p:nvPr/>
        </p:nvSpPr>
        <p:spPr bwMode="auto">
          <a:xfrm>
            <a:off x="1195754" y="4201258"/>
            <a:ext cx="281354" cy="2911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03402" eaLnBrk="0" hangingPunct="0"/>
            <a:r>
              <a:rPr lang="it-IT" sz="1292" b="1">
                <a:solidFill>
                  <a:srgbClr val="0033CC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6204" name="Text Box 88"/>
          <p:cNvSpPr txBox="1">
            <a:spLocks noChangeArrowheads="1"/>
          </p:cNvSpPr>
          <p:nvPr/>
        </p:nvSpPr>
        <p:spPr bwMode="auto">
          <a:xfrm>
            <a:off x="1195754" y="4623289"/>
            <a:ext cx="281354" cy="2911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03402" eaLnBrk="0" hangingPunct="0"/>
            <a:r>
              <a:rPr lang="it-IT" sz="1292" b="1">
                <a:solidFill>
                  <a:srgbClr val="0033CC"/>
                </a:solidFill>
                <a:latin typeface="Comic Sans MS" pitchFamily="66" charset="0"/>
              </a:rPr>
              <a:t>9</a:t>
            </a:r>
          </a:p>
        </p:txBody>
      </p:sp>
      <p:sp>
        <p:nvSpPr>
          <p:cNvPr id="6205" name="Oval 89"/>
          <p:cNvSpPr>
            <a:spLocks noChangeArrowheads="1"/>
          </p:cNvSpPr>
          <p:nvPr/>
        </p:nvSpPr>
        <p:spPr bwMode="auto">
          <a:xfrm>
            <a:off x="1195754" y="4974981"/>
            <a:ext cx="281354" cy="281354"/>
          </a:xfrm>
          <a:prstGeom prst="ellipse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 sz="1662"/>
          </a:p>
        </p:txBody>
      </p:sp>
      <p:sp>
        <p:nvSpPr>
          <p:cNvPr id="6206" name="Text Box 90"/>
          <p:cNvSpPr txBox="1">
            <a:spLocks noChangeArrowheads="1"/>
          </p:cNvSpPr>
          <p:nvPr/>
        </p:nvSpPr>
        <p:spPr bwMode="auto">
          <a:xfrm>
            <a:off x="1195754" y="4974981"/>
            <a:ext cx="562708" cy="2911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03402" eaLnBrk="0" hangingPunct="0"/>
            <a:r>
              <a:rPr lang="it-IT" sz="1292" b="1">
                <a:solidFill>
                  <a:srgbClr val="0033CC"/>
                </a:solidFill>
                <a:latin typeface="Comic Sans MS" pitchFamily="66" charset="0"/>
              </a:rPr>
              <a:t>10</a:t>
            </a:r>
          </a:p>
        </p:txBody>
      </p:sp>
      <p:sp>
        <p:nvSpPr>
          <p:cNvPr id="6207" name="Text Box 91"/>
          <p:cNvSpPr txBox="1">
            <a:spLocks noChangeArrowheads="1"/>
          </p:cNvSpPr>
          <p:nvPr/>
        </p:nvSpPr>
        <p:spPr bwMode="auto">
          <a:xfrm>
            <a:off x="184638" y="5467351"/>
            <a:ext cx="3493477" cy="2628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03402" eaLnBrk="0" hangingPunct="0"/>
            <a:r>
              <a:rPr lang="it-IT" sz="1108" dirty="0">
                <a:solidFill>
                  <a:srgbClr val="FF3300"/>
                </a:solidFill>
                <a:latin typeface="Comic Sans MS" pitchFamily="66" charset="0"/>
              </a:rPr>
              <a:t>… </a:t>
            </a:r>
            <a:r>
              <a:rPr lang="sk-SK" sz="1108" dirty="0">
                <a:solidFill>
                  <a:srgbClr val="FF3300"/>
                </a:solidFill>
                <a:latin typeface="Comic Sans MS" pitchFamily="66" charset="0"/>
              </a:rPr>
              <a:t>aby sa dobre viedlo im aj ich deťom</a:t>
            </a:r>
            <a:r>
              <a:rPr lang="it-IT" sz="1108" dirty="0">
                <a:solidFill>
                  <a:srgbClr val="FF3300"/>
                </a:solidFill>
                <a:latin typeface="Comic Sans MS" pitchFamily="66" charset="0"/>
              </a:rPr>
              <a:t> </a:t>
            </a:r>
            <a:r>
              <a:rPr lang="sk-SK" sz="1108" dirty="0">
                <a:solidFill>
                  <a:srgbClr val="FF3300"/>
                </a:solidFill>
                <a:latin typeface="Comic Sans MS" pitchFamily="66" charset="0"/>
              </a:rPr>
              <a:t>naveky</a:t>
            </a:r>
            <a:r>
              <a:rPr lang="it-IT" sz="1108" dirty="0">
                <a:solidFill>
                  <a:srgbClr val="FF3300"/>
                </a:solidFill>
                <a:latin typeface="Comic Sans MS" pitchFamily="66" charset="0"/>
              </a:rPr>
              <a:t>!</a:t>
            </a:r>
          </a:p>
        </p:txBody>
      </p:sp>
      <p:sp>
        <p:nvSpPr>
          <p:cNvPr id="6208" name="Text Box 92"/>
          <p:cNvSpPr txBox="1">
            <a:spLocks noChangeArrowheads="1"/>
          </p:cNvSpPr>
          <p:nvPr/>
        </p:nvSpPr>
        <p:spPr bwMode="auto">
          <a:xfrm>
            <a:off x="153835" y="1891813"/>
            <a:ext cx="945204" cy="8876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703402" eaLnBrk="0" hangingPunct="0"/>
            <a:r>
              <a:rPr lang="it-IT" sz="1292" b="1" dirty="0">
                <a:latin typeface="Comic Sans MS" pitchFamily="66" charset="0"/>
              </a:rPr>
              <a:t>I. Ta</a:t>
            </a:r>
            <a:r>
              <a:rPr lang="sk-SK" sz="1292" b="1" dirty="0">
                <a:latin typeface="Comic Sans MS" pitchFamily="66" charset="0"/>
              </a:rPr>
              <a:t>buľa</a:t>
            </a:r>
            <a:endParaRPr lang="it-IT" sz="1292" b="1" dirty="0">
              <a:latin typeface="Comic Sans MS" pitchFamily="66" charset="0"/>
            </a:endParaRPr>
          </a:p>
          <a:p>
            <a:pPr algn="ctr" defTabSz="703402" eaLnBrk="0" hangingPunct="0"/>
            <a:r>
              <a:rPr lang="sk-SK" sz="1292" dirty="0">
                <a:latin typeface="Comic Sans MS" pitchFamily="66" charset="0"/>
              </a:rPr>
              <a:t>Povinnosti</a:t>
            </a:r>
            <a:r>
              <a:rPr lang="it-IT" sz="1292" dirty="0">
                <a:latin typeface="Comic Sans MS" pitchFamily="66" charset="0"/>
              </a:rPr>
              <a:t> </a:t>
            </a:r>
            <a:r>
              <a:rPr lang="sk-SK" sz="1292" dirty="0">
                <a:latin typeface="Comic Sans MS" pitchFamily="66" charset="0"/>
              </a:rPr>
              <a:t>voči Bohu</a:t>
            </a:r>
            <a:endParaRPr lang="it-IT" sz="1292" dirty="0">
              <a:latin typeface="Comic Sans MS" pitchFamily="66" charset="0"/>
            </a:endParaRPr>
          </a:p>
        </p:txBody>
      </p:sp>
      <p:sp>
        <p:nvSpPr>
          <p:cNvPr id="6209" name="Text Box 93"/>
          <p:cNvSpPr txBox="1">
            <a:spLocks noChangeArrowheads="1"/>
          </p:cNvSpPr>
          <p:nvPr/>
        </p:nvSpPr>
        <p:spPr bwMode="auto">
          <a:xfrm>
            <a:off x="153834" y="3779227"/>
            <a:ext cx="971581" cy="10865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703402" eaLnBrk="0" hangingPunct="0"/>
            <a:r>
              <a:rPr lang="it-IT" sz="1292" b="1" dirty="0">
                <a:solidFill>
                  <a:srgbClr val="0033CC"/>
                </a:solidFill>
                <a:latin typeface="Comic Sans MS" pitchFamily="66" charset="0"/>
              </a:rPr>
              <a:t>II</a:t>
            </a:r>
            <a:r>
              <a:rPr lang="sk-SK" sz="1292" b="1" dirty="0">
                <a:solidFill>
                  <a:srgbClr val="0033CC"/>
                </a:solidFill>
                <a:latin typeface="Comic Sans MS" pitchFamily="66" charset="0"/>
              </a:rPr>
              <a:t>.</a:t>
            </a:r>
            <a:endParaRPr lang="it-IT" sz="1292" b="1" dirty="0">
              <a:solidFill>
                <a:srgbClr val="0033CC"/>
              </a:solidFill>
              <a:latin typeface="Comic Sans MS" pitchFamily="66" charset="0"/>
            </a:endParaRPr>
          </a:p>
          <a:p>
            <a:pPr algn="ctr" defTabSz="703402" eaLnBrk="0" hangingPunct="0"/>
            <a:r>
              <a:rPr lang="it-IT" sz="1292" b="1" dirty="0">
                <a:solidFill>
                  <a:srgbClr val="0033CC"/>
                </a:solidFill>
                <a:latin typeface="Comic Sans MS" pitchFamily="66" charset="0"/>
              </a:rPr>
              <a:t>Ta</a:t>
            </a:r>
            <a:r>
              <a:rPr lang="sk-SK" sz="1292" b="1" dirty="0">
                <a:solidFill>
                  <a:srgbClr val="0033CC"/>
                </a:solidFill>
                <a:latin typeface="Comic Sans MS" pitchFamily="66" charset="0"/>
              </a:rPr>
              <a:t>buľa</a:t>
            </a:r>
            <a:r>
              <a:rPr lang="it-IT" sz="1292" b="1" dirty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sk-SK" sz="1292" dirty="0">
                <a:solidFill>
                  <a:srgbClr val="0033CC"/>
                </a:solidFill>
                <a:latin typeface="Comic Sans MS" pitchFamily="66" charset="0"/>
              </a:rPr>
              <a:t>Povinnosti</a:t>
            </a:r>
            <a:r>
              <a:rPr lang="it-IT" sz="1292" dirty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sk-SK" sz="1292" dirty="0">
                <a:solidFill>
                  <a:srgbClr val="0033CC"/>
                </a:solidFill>
                <a:latin typeface="Comic Sans MS" pitchFamily="66" charset="0"/>
              </a:rPr>
              <a:t>voči</a:t>
            </a:r>
            <a:r>
              <a:rPr lang="it-IT" sz="1292" dirty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sk-SK" sz="1292" dirty="0">
                <a:solidFill>
                  <a:srgbClr val="0033CC"/>
                </a:solidFill>
                <a:latin typeface="Comic Sans MS" pitchFamily="66" charset="0"/>
              </a:rPr>
              <a:t>blížnemu</a:t>
            </a:r>
            <a:endParaRPr lang="it-IT" sz="1292" dirty="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6210" name="AutoShape 94"/>
          <p:cNvSpPr>
            <a:spLocks/>
          </p:cNvSpPr>
          <p:nvPr/>
        </p:nvSpPr>
        <p:spPr bwMode="auto">
          <a:xfrm>
            <a:off x="984738" y="1669073"/>
            <a:ext cx="130420" cy="1096108"/>
          </a:xfrm>
          <a:prstGeom prst="leftBrace">
            <a:avLst>
              <a:gd name="adj1" fmla="val 7003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 sz="1662"/>
          </a:p>
        </p:txBody>
      </p:sp>
      <p:sp>
        <p:nvSpPr>
          <p:cNvPr id="6211" name="AutoShape 95"/>
          <p:cNvSpPr>
            <a:spLocks/>
          </p:cNvSpPr>
          <p:nvPr/>
        </p:nvSpPr>
        <p:spPr bwMode="auto">
          <a:xfrm>
            <a:off x="984738" y="3005504"/>
            <a:ext cx="140677" cy="2250831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 sz="1662"/>
          </a:p>
        </p:txBody>
      </p:sp>
      <p:sp>
        <p:nvSpPr>
          <p:cNvPr id="6212" name="Text Box 96"/>
          <p:cNvSpPr txBox="1">
            <a:spLocks noChangeArrowheads="1"/>
          </p:cNvSpPr>
          <p:nvPr/>
        </p:nvSpPr>
        <p:spPr bwMode="auto">
          <a:xfrm>
            <a:off x="4506058" y="1669074"/>
            <a:ext cx="1129811" cy="1029513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50000">
                <a:srgbClr val="FFFFFF"/>
              </a:gs>
              <a:gs pos="100000">
                <a:srgbClr val="DDDDDD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03402" eaLnBrk="0" hangingPunct="0"/>
            <a:r>
              <a:rPr lang="it-IT" sz="1015" dirty="0">
                <a:latin typeface="Comic Sans MS" pitchFamily="66" charset="0"/>
              </a:rPr>
              <a:t>Mat</a:t>
            </a:r>
            <a:r>
              <a:rPr lang="sk-SK" sz="1015" dirty="0">
                <a:latin typeface="Comic Sans MS" pitchFamily="66" charset="0"/>
              </a:rPr>
              <a:t>úš</a:t>
            </a:r>
            <a:r>
              <a:rPr lang="it-IT" sz="1015" dirty="0">
                <a:latin typeface="Comic Sans MS" pitchFamily="66" charset="0"/>
              </a:rPr>
              <a:t> </a:t>
            </a:r>
            <a:r>
              <a:rPr lang="sk-SK" sz="1015" dirty="0">
                <a:latin typeface="Comic Sans MS" pitchFamily="66" charset="0"/>
              </a:rPr>
              <a:t>nahradzuje povinnosti voči Bohu</a:t>
            </a:r>
            <a:r>
              <a:rPr lang="it-IT" sz="1015" dirty="0">
                <a:latin typeface="Comic Sans MS" pitchFamily="66" charset="0"/>
              </a:rPr>
              <a:t> </a:t>
            </a:r>
            <a:r>
              <a:rPr lang="sk-SK" sz="1015" dirty="0">
                <a:latin typeface="Comic Sans MS" pitchFamily="66" charset="0"/>
              </a:rPr>
              <a:t>Božím konaním voči človeku</a:t>
            </a:r>
            <a:r>
              <a:rPr lang="it-IT" sz="1015" dirty="0">
                <a:latin typeface="Comic Sans MS" pitchFamily="66" charset="0"/>
              </a:rPr>
              <a:t> </a:t>
            </a:r>
          </a:p>
        </p:txBody>
      </p:sp>
      <p:sp>
        <p:nvSpPr>
          <p:cNvPr id="6213" name="AutoShape 97"/>
          <p:cNvSpPr>
            <a:spLocks/>
          </p:cNvSpPr>
          <p:nvPr/>
        </p:nvSpPr>
        <p:spPr bwMode="auto">
          <a:xfrm>
            <a:off x="5893777" y="1669074"/>
            <a:ext cx="140677" cy="1125415"/>
          </a:xfrm>
          <a:prstGeom prst="leftBrace">
            <a:avLst>
              <a:gd name="adj1" fmla="val 66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 sz="1662"/>
          </a:p>
        </p:txBody>
      </p:sp>
      <p:sp>
        <p:nvSpPr>
          <p:cNvPr id="6214" name="Text Box 98"/>
          <p:cNvSpPr txBox="1">
            <a:spLocks noChangeArrowheads="1"/>
          </p:cNvSpPr>
          <p:nvPr/>
        </p:nvSpPr>
        <p:spPr bwMode="auto">
          <a:xfrm>
            <a:off x="4501662" y="3357197"/>
            <a:ext cx="1200150" cy="1341906"/>
          </a:xfrm>
          <a:prstGeom prst="rect">
            <a:avLst/>
          </a:prstGeom>
          <a:solidFill>
            <a:srgbClr val="CCFFFF"/>
          </a:solidFill>
          <a:ln w="12700">
            <a:solidFill>
              <a:srgbClr val="0033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03402" eaLnBrk="0" hangingPunct="0"/>
            <a:r>
              <a:rPr lang="it-IT" sz="1015" dirty="0">
                <a:solidFill>
                  <a:srgbClr val="0033CC"/>
                </a:solidFill>
                <a:latin typeface="Comic Sans MS" pitchFamily="66" charset="0"/>
              </a:rPr>
              <a:t>Mat</a:t>
            </a:r>
            <a:r>
              <a:rPr lang="sk-SK" sz="1015" dirty="0">
                <a:solidFill>
                  <a:srgbClr val="0033CC"/>
                </a:solidFill>
                <a:latin typeface="Comic Sans MS" pitchFamily="66" charset="0"/>
              </a:rPr>
              <a:t>úš nahradzuje povinnosti voči blížnemu postojmi voči druhým a odpoveďou zo strany Boha </a:t>
            </a:r>
            <a:endParaRPr lang="it-IT" sz="1015" dirty="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6215" name="AutoShape 99"/>
          <p:cNvSpPr>
            <a:spLocks/>
          </p:cNvSpPr>
          <p:nvPr/>
        </p:nvSpPr>
        <p:spPr bwMode="auto">
          <a:xfrm>
            <a:off x="5893777" y="3146181"/>
            <a:ext cx="140677" cy="1688123"/>
          </a:xfrm>
          <a:prstGeom prst="leftBrace">
            <a:avLst>
              <a:gd name="adj1" fmla="val 100000"/>
              <a:gd name="adj2" fmla="val 50000"/>
            </a:avLst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 sz="1662"/>
          </a:p>
        </p:txBody>
      </p:sp>
      <p:sp>
        <p:nvSpPr>
          <p:cNvPr id="6216" name="Text Box 100"/>
          <p:cNvSpPr txBox="1">
            <a:spLocks noChangeArrowheads="1"/>
          </p:cNvSpPr>
          <p:nvPr/>
        </p:nvSpPr>
        <p:spPr bwMode="auto">
          <a:xfrm>
            <a:off x="3575538" y="5256336"/>
            <a:ext cx="2250831" cy="717119"/>
          </a:xfrm>
          <a:prstGeom prst="rect">
            <a:avLst/>
          </a:prstGeom>
          <a:gradFill rotWithShape="1">
            <a:gsLst>
              <a:gs pos="0">
                <a:srgbClr val="FFCCCC"/>
              </a:gs>
              <a:gs pos="50000">
                <a:srgbClr val="FFFFFF"/>
              </a:gs>
              <a:gs pos="100000">
                <a:srgbClr val="FFCCCC"/>
              </a:gs>
            </a:gsLst>
            <a:lin ang="0" scaled="1"/>
          </a:gradFill>
          <a:ln w="12700" algn="ctr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03402" eaLnBrk="0" hangingPunct="0"/>
            <a:r>
              <a:rPr lang="sk-SK" sz="1015" dirty="0">
                <a:solidFill>
                  <a:srgbClr val="FF3300"/>
                </a:solidFill>
                <a:latin typeface="Comic Sans MS" pitchFamily="66" charset="0"/>
              </a:rPr>
              <a:t>D</a:t>
            </a:r>
            <a:r>
              <a:rPr lang="it-IT" sz="1015" dirty="0">
                <a:solidFill>
                  <a:srgbClr val="FF3300"/>
                </a:solidFill>
                <a:latin typeface="Comic Sans MS" pitchFamily="66" charset="0"/>
              </a:rPr>
              <a:t>e</a:t>
            </a:r>
            <a:r>
              <a:rPr lang="sk-SK" sz="1015" dirty="0">
                <a:solidFill>
                  <a:srgbClr val="FF3300"/>
                </a:solidFill>
                <a:latin typeface="Comic Sans MS" pitchFamily="66" charset="0"/>
              </a:rPr>
              <a:t>k</a:t>
            </a:r>
            <a:r>
              <a:rPr lang="it-IT" sz="1015" dirty="0">
                <a:solidFill>
                  <a:srgbClr val="FF3300"/>
                </a:solidFill>
                <a:latin typeface="Comic Sans MS" pitchFamily="66" charset="0"/>
              </a:rPr>
              <a:t>al</a:t>
            </a:r>
            <a:r>
              <a:rPr lang="sk-SK" sz="1015" dirty="0">
                <a:solidFill>
                  <a:srgbClr val="FF3300"/>
                </a:solidFill>
                <a:latin typeface="Comic Sans MS" pitchFamily="66" charset="0"/>
              </a:rPr>
              <a:t>ó</a:t>
            </a:r>
            <a:r>
              <a:rPr lang="it-IT" sz="1015" dirty="0">
                <a:solidFill>
                  <a:srgbClr val="FF3300"/>
                </a:solidFill>
                <a:latin typeface="Comic Sans MS" pitchFamily="66" charset="0"/>
              </a:rPr>
              <a:t>g s</a:t>
            </a:r>
            <a:r>
              <a:rPr lang="sk-SK" sz="1015" dirty="0">
                <a:solidFill>
                  <a:srgbClr val="FF3300"/>
                </a:solidFill>
                <a:latin typeface="Comic Sans MS" pitchFamily="66" charset="0"/>
              </a:rPr>
              <a:t>a končí prísľubom šťastia.  Blahoslavenstvá ubezpečením, že Boh bude ich kráľom.</a:t>
            </a:r>
            <a:endParaRPr lang="it-IT" sz="1015" dirty="0">
              <a:solidFill>
                <a:srgbClr val="FF3300"/>
              </a:solidFill>
              <a:latin typeface="Comic Sans MS" pitchFamily="66" charset="0"/>
            </a:endParaRPr>
          </a:p>
        </p:txBody>
      </p:sp>
      <p:sp>
        <p:nvSpPr>
          <p:cNvPr id="6217" name="AutoShape 101"/>
          <p:cNvSpPr>
            <a:spLocks/>
          </p:cNvSpPr>
          <p:nvPr/>
        </p:nvSpPr>
        <p:spPr bwMode="auto">
          <a:xfrm>
            <a:off x="4079631" y="3075843"/>
            <a:ext cx="351692" cy="2110154"/>
          </a:xfrm>
          <a:prstGeom prst="rightBrace">
            <a:avLst>
              <a:gd name="adj1" fmla="val 50000"/>
              <a:gd name="adj2" fmla="val 50000"/>
            </a:avLst>
          </a:prstGeom>
          <a:noFill/>
          <a:ln w="1270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 sz="1662"/>
          </a:p>
        </p:txBody>
      </p:sp>
    </p:spTree>
    <p:extLst>
      <p:ext uri="{BB962C8B-B14F-4D97-AF65-F5344CB8AC3E}">
        <p14:creationId xmlns:p14="http://schemas.microsoft.com/office/powerpoint/2010/main" xmlns="" val="321849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2"/>
          <p:cNvSpPr txBox="1">
            <a:spLocks noChangeArrowheads="1"/>
          </p:cNvSpPr>
          <p:nvPr/>
        </p:nvSpPr>
        <p:spPr bwMode="auto">
          <a:xfrm>
            <a:off x="2688234" y="5826120"/>
            <a:ext cx="3824681" cy="546945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 algn="ctr">
            <a:noFill/>
            <a:miter lim="800000"/>
            <a:headEnd/>
            <a:tailEnd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1477" dirty="0">
                <a:solidFill>
                  <a:srgbClr val="0000FF"/>
                </a:solidFill>
                <a:latin typeface="+mj-lt"/>
              </a:rPr>
              <a:t>Ma</a:t>
            </a:r>
            <a:r>
              <a:rPr lang="sk-SK" sz="1477" dirty="0">
                <a:solidFill>
                  <a:srgbClr val="0000FF"/>
                </a:solidFill>
                <a:latin typeface="+mj-lt"/>
              </a:rPr>
              <a:t>túšov a </a:t>
            </a:r>
            <a:r>
              <a:rPr lang="it-IT" sz="1477" dirty="0">
                <a:solidFill>
                  <a:srgbClr val="0000FF"/>
                </a:solidFill>
                <a:latin typeface="+mj-lt"/>
              </a:rPr>
              <a:t>Lu</a:t>
            </a:r>
            <a:r>
              <a:rPr lang="sk-SK" sz="1477" dirty="0">
                <a:solidFill>
                  <a:srgbClr val="0000FF"/>
                </a:solidFill>
                <a:latin typeface="+mj-lt"/>
              </a:rPr>
              <a:t>kášov text</a:t>
            </a:r>
            <a:endParaRPr lang="it-IT" sz="1477" dirty="0">
              <a:solidFill>
                <a:srgbClr val="0000FF"/>
              </a:solidFill>
              <a:latin typeface="+mj-lt"/>
            </a:endParaRPr>
          </a:p>
          <a:p>
            <a:pPr algn="ctr">
              <a:defRPr/>
            </a:pPr>
            <a:endParaRPr lang="it-IT" sz="1477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3090" name="Rectangle 5"/>
          <p:cNvSpPr>
            <a:spLocks noChangeArrowheads="1"/>
          </p:cNvSpPr>
          <p:nvPr/>
        </p:nvSpPr>
        <p:spPr bwMode="auto">
          <a:xfrm rot="-5400000">
            <a:off x="4560277" y="2129205"/>
            <a:ext cx="90854" cy="870731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69696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 sz="1662">
              <a:latin typeface="+mj-lt"/>
            </a:endParaRPr>
          </a:p>
        </p:txBody>
      </p:sp>
      <p:sp>
        <p:nvSpPr>
          <p:cNvPr id="3099" name="Text Box 25"/>
          <p:cNvSpPr txBox="1">
            <a:spLocks noChangeArrowheads="1"/>
          </p:cNvSpPr>
          <p:nvPr/>
        </p:nvSpPr>
        <p:spPr bwMode="auto">
          <a:xfrm>
            <a:off x="4600574" y="588409"/>
            <a:ext cx="4224704" cy="526297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sz="1200" b="1" dirty="0">
                <a:solidFill>
                  <a:srgbClr val="FF0000"/>
                </a:solidFill>
                <a:latin typeface="+mj-lt"/>
              </a:rPr>
              <a:t>17</a:t>
            </a:r>
            <a:r>
              <a:rPr lang="it-IT" sz="1200" dirty="0">
                <a:solidFill>
                  <a:srgbClr val="FF0000"/>
                </a:solidFill>
                <a:latin typeface="+mj-lt"/>
              </a:rPr>
              <a:t> </a:t>
            </a:r>
            <a:r>
              <a:rPr lang="sk-SK" sz="1200" dirty="0">
                <a:solidFill>
                  <a:srgbClr val="FF0000"/>
                </a:solidFill>
                <a:latin typeface="+mj-lt"/>
              </a:rPr>
              <a:t>Zostúpil s nimi dolu a zastal na rovine i veľký zástup jeho učeníkov a veľké množstvo ľudu z  celej Judey i z Jeruzalema aj z</a:t>
            </a:r>
            <a:r>
              <a:rPr lang="it-IT" sz="1200" dirty="0">
                <a:solidFill>
                  <a:srgbClr val="FF0000"/>
                </a:solidFill>
                <a:latin typeface="+mj-lt"/>
              </a:rPr>
              <a:t> </a:t>
            </a:r>
            <a:r>
              <a:rPr lang="sk-SK" sz="1200" dirty="0">
                <a:solidFill>
                  <a:srgbClr val="FF0000"/>
                </a:solidFill>
                <a:latin typeface="+mj-lt"/>
              </a:rPr>
              <a:t>týrskeho a sidonského</a:t>
            </a:r>
            <a:r>
              <a:rPr lang="it-IT" sz="1200" dirty="0">
                <a:solidFill>
                  <a:srgbClr val="FF0000"/>
                </a:solidFill>
                <a:latin typeface="+mj-lt"/>
              </a:rPr>
              <a:t> </a:t>
            </a:r>
            <a:r>
              <a:rPr lang="sk-SK" sz="1200" dirty="0">
                <a:solidFill>
                  <a:srgbClr val="FF0000"/>
                </a:solidFill>
                <a:latin typeface="+mj-lt"/>
              </a:rPr>
              <a:t>pobrežia.</a:t>
            </a:r>
            <a:endParaRPr lang="it-IT" sz="1200" dirty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it-IT" sz="1200" b="1" dirty="0">
                <a:solidFill>
                  <a:srgbClr val="FF0000"/>
                </a:solidFill>
                <a:latin typeface="+mj-lt"/>
              </a:rPr>
              <a:t>18</a:t>
            </a:r>
            <a:r>
              <a:rPr lang="it-IT" sz="1200" dirty="0">
                <a:solidFill>
                  <a:srgbClr val="FF0000"/>
                </a:solidFill>
                <a:latin typeface="+mj-lt"/>
              </a:rPr>
              <a:t> </a:t>
            </a:r>
            <a:r>
              <a:rPr lang="sk-SK" sz="1200" dirty="0">
                <a:solidFill>
                  <a:srgbClr val="FF0000"/>
                </a:solidFill>
                <a:latin typeface="+mj-lt"/>
              </a:rPr>
              <a:t>Prišli ho počúvať a dať sa uzdraviť zo svojich neduhov.  A ozdraveli aj tí, ktorých trápili nečistí duchovia</a:t>
            </a:r>
            <a:r>
              <a:rPr lang="it-IT" sz="1200" dirty="0">
                <a:solidFill>
                  <a:srgbClr val="FF0000"/>
                </a:solidFill>
                <a:latin typeface="+mj-lt"/>
              </a:rPr>
              <a:t>.</a:t>
            </a:r>
          </a:p>
          <a:p>
            <a:pPr algn="just"/>
            <a:r>
              <a:rPr lang="it-IT" sz="1200" b="1" dirty="0">
                <a:solidFill>
                  <a:srgbClr val="FF0000"/>
                </a:solidFill>
                <a:latin typeface="+mj-lt"/>
              </a:rPr>
              <a:t>19</a:t>
            </a:r>
            <a:r>
              <a:rPr lang="it-IT" sz="1200" dirty="0">
                <a:solidFill>
                  <a:srgbClr val="FF0000"/>
                </a:solidFill>
                <a:latin typeface="+mj-lt"/>
              </a:rPr>
              <a:t> </a:t>
            </a:r>
            <a:r>
              <a:rPr lang="sk-SK" sz="1200" dirty="0">
                <a:solidFill>
                  <a:srgbClr val="FF0000"/>
                </a:solidFill>
                <a:latin typeface="+mj-lt"/>
              </a:rPr>
              <a:t>A každý zo zástupu sa usiloval dotknúť sa ho, lebo vzchádzala z neho sila a uzdravovala všetkých</a:t>
            </a:r>
            <a:r>
              <a:rPr lang="it-IT" sz="1200" dirty="0">
                <a:solidFill>
                  <a:srgbClr val="FF0000"/>
                </a:solidFill>
                <a:latin typeface="+mj-lt"/>
              </a:rPr>
              <a:t>.</a:t>
            </a:r>
          </a:p>
          <a:p>
            <a:pPr algn="just"/>
            <a:r>
              <a:rPr lang="it-IT" sz="1200" b="1" dirty="0">
                <a:solidFill>
                  <a:srgbClr val="FF0000"/>
                </a:solidFill>
                <a:latin typeface="+mj-lt"/>
              </a:rPr>
              <a:t>20</a:t>
            </a:r>
            <a:r>
              <a:rPr lang="it-IT" sz="1200" dirty="0">
                <a:solidFill>
                  <a:srgbClr val="FF0000"/>
                </a:solidFill>
                <a:latin typeface="+mj-lt"/>
              </a:rPr>
              <a:t> </a:t>
            </a:r>
            <a:r>
              <a:rPr lang="sk-SK" sz="1200" dirty="0">
                <a:solidFill>
                  <a:srgbClr val="FF0000"/>
                </a:solidFill>
                <a:latin typeface="+mj-lt"/>
              </a:rPr>
              <a:t>On uprel oči na svojich učeníkov a hovoril: „Blahoslavení chudobní, lebo vaše je Božie kráľovstvo</a:t>
            </a:r>
            <a:r>
              <a:rPr lang="it-IT" sz="1200" dirty="0">
                <a:solidFill>
                  <a:srgbClr val="FF0000"/>
                </a:solidFill>
                <a:latin typeface="+mj-lt"/>
              </a:rPr>
              <a:t>.</a:t>
            </a:r>
          </a:p>
          <a:p>
            <a:pPr algn="just"/>
            <a:endParaRPr lang="it-IT" sz="1200" b="1" dirty="0">
              <a:solidFill>
                <a:srgbClr val="FF0000"/>
              </a:solidFill>
              <a:latin typeface="+mj-lt"/>
            </a:endParaRPr>
          </a:p>
          <a:p>
            <a:pPr algn="just"/>
            <a:endParaRPr lang="it-IT" sz="1200" b="1" dirty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it-IT" sz="1200" b="1" dirty="0">
                <a:solidFill>
                  <a:srgbClr val="FF0000"/>
                </a:solidFill>
                <a:latin typeface="+mj-lt"/>
              </a:rPr>
              <a:t>21</a:t>
            </a:r>
            <a:r>
              <a:rPr lang="it-IT" sz="1200" dirty="0">
                <a:solidFill>
                  <a:srgbClr val="FF0000"/>
                </a:solidFill>
                <a:latin typeface="+mj-lt"/>
              </a:rPr>
              <a:t> </a:t>
            </a:r>
            <a:r>
              <a:rPr lang="sk-SK" sz="1200" dirty="0">
                <a:solidFill>
                  <a:srgbClr val="FF0000"/>
                </a:solidFill>
                <a:latin typeface="+mj-lt"/>
              </a:rPr>
              <a:t>Blahoslavení, ktorí teraz hladujete, lebo budete nasýtení</a:t>
            </a:r>
            <a:r>
              <a:rPr lang="it-IT" sz="1200" dirty="0">
                <a:solidFill>
                  <a:srgbClr val="FF0000"/>
                </a:solidFill>
                <a:latin typeface="+mj-lt"/>
              </a:rPr>
              <a:t>. </a:t>
            </a:r>
            <a:r>
              <a:rPr lang="sk-SK" sz="1200" dirty="0">
                <a:solidFill>
                  <a:srgbClr val="FF0000"/>
                </a:solidFill>
                <a:latin typeface="+mj-lt"/>
              </a:rPr>
              <a:t>Blahoslavení, ktorí teraz plačete, lebo sa budete smiať</a:t>
            </a:r>
            <a:r>
              <a:rPr lang="it-IT" sz="1200" dirty="0">
                <a:solidFill>
                  <a:srgbClr val="FF0000"/>
                </a:solidFill>
                <a:latin typeface="+mj-lt"/>
              </a:rPr>
              <a:t>.</a:t>
            </a:r>
          </a:p>
          <a:p>
            <a:pPr algn="just"/>
            <a:endParaRPr lang="it-IT" sz="1200" b="1" dirty="0">
              <a:solidFill>
                <a:srgbClr val="FF0000"/>
              </a:solidFill>
              <a:latin typeface="+mj-lt"/>
            </a:endParaRPr>
          </a:p>
          <a:p>
            <a:pPr algn="just"/>
            <a:endParaRPr lang="it-IT" sz="1200" b="1" dirty="0">
              <a:solidFill>
                <a:srgbClr val="FF0000"/>
              </a:solidFill>
              <a:latin typeface="+mj-lt"/>
            </a:endParaRPr>
          </a:p>
          <a:p>
            <a:pPr algn="just"/>
            <a:endParaRPr lang="it-IT" sz="1200" b="1" dirty="0">
              <a:solidFill>
                <a:srgbClr val="FF0000"/>
              </a:solidFill>
              <a:latin typeface="+mj-lt"/>
            </a:endParaRPr>
          </a:p>
          <a:p>
            <a:pPr algn="just"/>
            <a:endParaRPr lang="it-IT" sz="1200" b="1" dirty="0">
              <a:solidFill>
                <a:srgbClr val="FF0000"/>
              </a:solidFill>
              <a:latin typeface="+mj-lt"/>
            </a:endParaRPr>
          </a:p>
          <a:p>
            <a:pPr algn="just"/>
            <a:endParaRPr lang="it-IT" sz="1200" b="1" dirty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it-IT" sz="1200" b="1" dirty="0">
                <a:solidFill>
                  <a:srgbClr val="FF0000"/>
                </a:solidFill>
                <a:latin typeface="+mj-lt"/>
              </a:rPr>
              <a:t>22</a:t>
            </a:r>
            <a:r>
              <a:rPr lang="it-IT" sz="1200" dirty="0">
                <a:solidFill>
                  <a:srgbClr val="FF0000"/>
                </a:solidFill>
                <a:latin typeface="+mj-lt"/>
              </a:rPr>
              <a:t> B</a:t>
            </a:r>
            <a:r>
              <a:rPr lang="sk-SK" sz="1200" dirty="0">
                <a:solidFill>
                  <a:srgbClr val="FF0000"/>
                </a:solidFill>
                <a:latin typeface="+mj-lt"/>
              </a:rPr>
              <a:t>lahoslavení budete, keď vás budú ľudia nenávidieť, keď vás vylúčia spomedzi seba, potupia a ako zlo zavrhnú vaše meno pre Syna človeka</a:t>
            </a:r>
            <a:r>
              <a:rPr lang="it-IT" sz="1200" dirty="0">
                <a:solidFill>
                  <a:srgbClr val="FF0000"/>
                </a:solidFill>
                <a:latin typeface="+mj-lt"/>
              </a:rPr>
              <a:t>.</a:t>
            </a:r>
          </a:p>
          <a:p>
            <a:pPr algn="just"/>
            <a:r>
              <a:rPr lang="it-IT" sz="1200" b="1" dirty="0">
                <a:solidFill>
                  <a:srgbClr val="FF0000"/>
                </a:solidFill>
                <a:latin typeface="+mj-lt"/>
              </a:rPr>
              <a:t>23</a:t>
            </a:r>
            <a:r>
              <a:rPr lang="it-IT" sz="1200" dirty="0">
                <a:solidFill>
                  <a:srgbClr val="FF0000"/>
                </a:solidFill>
                <a:latin typeface="+mj-lt"/>
              </a:rPr>
              <a:t> Ra</a:t>
            </a:r>
            <a:r>
              <a:rPr lang="sk-SK" sz="1200" dirty="0">
                <a:solidFill>
                  <a:srgbClr val="FF0000"/>
                </a:solidFill>
                <a:latin typeface="+mj-lt"/>
              </a:rPr>
              <a:t>dujte sa v ten deň a jasajte</a:t>
            </a:r>
            <a:r>
              <a:rPr lang="it-IT" sz="1200" dirty="0">
                <a:solidFill>
                  <a:srgbClr val="FF0000"/>
                </a:solidFill>
                <a:latin typeface="+mj-lt"/>
              </a:rPr>
              <a:t>, l</a:t>
            </a:r>
            <a:r>
              <a:rPr lang="sk-SK" sz="1200" dirty="0">
                <a:solidFill>
                  <a:srgbClr val="FF0000"/>
                </a:solidFill>
                <a:latin typeface="+mj-lt"/>
              </a:rPr>
              <a:t>ebo máte </a:t>
            </a:r>
            <a:r>
              <a:rPr lang="it-IT" sz="1200" dirty="0">
                <a:solidFill>
                  <a:srgbClr val="FF0000"/>
                </a:solidFill>
                <a:latin typeface="+mj-lt"/>
              </a:rPr>
              <a:t>v</a:t>
            </a:r>
            <a:r>
              <a:rPr lang="sk-SK" sz="1200" dirty="0">
                <a:solidFill>
                  <a:srgbClr val="FF0000"/>
                </a:solidFill>
                <a:latin typeface="+mj-lt"/>
              </a:rPr>
              <a:t>eľkú odmenu v nebi! Veď to isté robili ich otcovia prorokom.</a:t>
            </a:r>
            <a:r>
              <a:rPr lang="it-IT" sz="1200" dirty="0">
                <a:solidFill>
                  <a:srgbClr val="FF0000"/>
                </a:solidFill>
                <a:latin typeface="+mj-lt"/>
              </a:rPr>
              <a:t> </a:t>
            </a:r>
          </a:p>
          <a:p>
            <a:pPr algn="just"/>
            <a:r>
              <a:rPr lang="it-IT" sz="1200" b="1" dirty="0">
                <a:solidFill>
                  <a:srgbClr val="FF0000"/>
                </a:solidFill>
                <a:latin typeface="+mj-lt"/>
              </a:rPr>
              <a:t>24</a:t>
            </a:r>
            <a:r>
              <a:rPr lang="it-IT" sz="1200" dirty="0">
                <a:solidFill>
                  <a:srgbClr val="FF0000"/>
                </a:solidFill>
                <a:latin typeface="+mj-lt"/>
              </a:rPr>
              <a:t> </a:t>
            </a:r>
            <a:r>
              <a:rPr lang="sk-SK" sz="1200" dirty="0">
                <a:solidFill>
                  <a:srgbClr val="FF0000"/>
                </a:solidFill>
                <a:latin typeface="+mj-lt"/>
              </a:rPr>
              <a:t>Ale beda vám, boháči, lebo už máte svoju útechu!</a:t>
            </a:r>
            <a:endParaRPr lang="it-IT" sz="1200" dirty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it-IT" sz="1200" b="1" dirty="0">
                <a:solidFill>
                  <a:srgbClr val="FF0000"/>
                </a:solidFill>
                <a:latin typeface="+mj-lt"/>
              </a:rPr>
              <a:t>25</a:t>
            </a:r>
            <a:r>
              <a:rPr lang="it-IT" sz="1200" dirty="0">
                <a:solidFill>
                  <a:srgbClr val="FF0000"/>
                </a:solidFill>
                <a:latin typeface="+mj-lt"/>
              </a:rPr>
              <a:t> </a:t>
            </a:r>
            <a:r>
              <a:rPr lang="sk-SK" sz="1200" dirty="0">
                <a:solidFill>
                  <a:srgbClr val="FF0000"/>
                </a:solidFill>
                <a:latin typeface="+mj-lt"/>
              </a:rPr>
              <a:t>Beda vám, čo ste teraz nasýtení, lebo budete hladovať!  Beda vám, čo sa teraz smejete, lebo budete žialiť a plakať!</a:t>
            </a:r>
            <a:r>
              <a:rPr lang="it-IT" sz="1200" dirty="0">
                <a:solidFill>
                  <a:srgbClr val="FF0000"/>
                </a:solidFill>
                <a:latin typeface="+mj-lt"/>
              </a:rPr>
              <a:t> </a:t>
            </a:r>
          </a:p>
          <a:p>
            <a:pPr algn="just"/>
            <a:r>
              <a:rPr lang="it-IT" sz="1200" b="1" dirty="0">
                <a:solidFill>
                  <a:srgbClr val="FF0000"/>
                </a:solidFill>
                <a:latin typeface="+mj-lt"/>
              </a:rPr>
              <a:t>26</a:t>
            </a:r>
            <a:r>
              <a:rPr lang="it-IT" sz="1200" dirty="0">
                <a:solidFill>
                  <a:srgbClr val="FF0000"/>
                </a:solidFill>
                <a:latin typeface="+mj-lt"/>
              </a:rPr>
              <a:t> </a:t>
            </a:r>
            <a:r>
              <a:rPr lang="sk-SK" sz="1200" dirty="0">
                <a:solidFill>
                  <a:srgbClr val="FF0000"/>
                </a:solidFill>
                <a:latin typeface="+mj-lt"/>
              </a:rPr>
              <a:t>Beda, ak vás budú všetci ľudia chváliť, lebo to isté robili ich otcovia falošným prorokom!</a:t>
            </a:r>
            <a:r>
              <a:rPr lang="it-IT" sz="1200" dirty="0">
                <a:solidFill>
                  <a:srgbClr val="FF0000"/>
                </a:solidFill>
                <a:latin typeface="+mj-lt"/>
              </a:rPr>
              <a:t> </a:t>
            </a:r>
          </a:p>
        </p:txBody>
      </p:sp>
      <p:sp>
        <p:nvSpPr>
          <p:cNvPr id="3100" name="Text Box 26"/>
          <p:cNvSpPr txBox="1">
            <a:spLocks noChangeArrowheads="1"/>
          </p:cNvSpPr>
          <p:nvPr/>
        </p:nvSpPr>
        <p:spPr bwMode="auto">
          <a:xfrm>
            <a:off x="285734" y="588409"/>
            <a:ext cx="4215911" cy="452431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703402" eaLnBrk="0" hangingPunct="0"/>
            <a:r>
              <a:rPr lang="it-IT" sz="1200" b="1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1 </a:t>
            </a:r>
            <a:r>
              <a:rPr lang="sk-SK" sz="1200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Keď Ježiš videl veľké zástupy, vystúpil na vrch. A keď sa posadil, pristúpili k nemu jeho učeníci.</a:t>
            </a:r>
            <a:endParaRPr lang="it-IT" sz="1200" dirty="0">
              <a:solidFill>
                <a:srgbClr val="0033CC"/>
              </a:solidFill>
              <a:latin typeface="+mj-lt"/>
              <a:cs typeface="Times New Roman" pitchFamily="18" charset="0"/>
            </a:endParaRPr>
          </a:p>
          <a:p>
            <a:pPr algn="just" defTabSz="703402" eaLnBrk="0" hangingPunct="0"/>
            <a:endParaRPr lang="it-IT" sz="1200" b="1" dirty="0">
              <a:solidFill>
                <a:srgbClr val="0033CC"/>
              </a:solidFill>
              <a:latin typeface="+mj-lt"/>
              <a:cs typeface="Times New Roman" pitchFamily="18" charset="0"/>
            </a:endParaRPr>
          </a:p>
          <a:p>
            <a:pPr algn="just" defTabSz="703402" eaLnBrk="0" hangingPunct="0"/>
            <a:endParaRPr lang="it-IT" sz="1200" b="1" dirty="0">
              <a:solidFill>
                <a:srgbClr val="0033CC"/>
              </a:solidFill>
              <a:latin typeface="+mj-lt"/>
              <a:cs typeface="Times New Roman" pitchFamily="18" charset="0"/>
            </a:endParaRPr>
          </a:p>
          <a:p>
            <a:pPr algn="just" defTabSz="703402" eaLnBrk="0" hangingPunct="0"/>
            <a:endParaRPr lang="it-IT" sz="1200" b="1" dirty="0">
              <a:solidFill>
                <a:srgbClr val="0033CC"/>
              </a:solidFill>
              <a:latin typeface="+mj-lt"/>
              <a:cs typeface="Times New Roman" pitchFamily="18" charset="0"/>
            </a:endParaRPr>
          </a:p>
          <a:p>
            <a:pPr algn="just" defTabSz="703402" eaLnBrk="0" hangingPunct="0"/>
            <a:endParaRPr lang="it-IT" sz="1200" b="1" dirty="0">
              <a:solidFill>
                <a:srgbClr val="0033CC"/>
              </a:solidFill>
              <a:latin typeface="+mj-lt"/>
              <a:cs typeface="Times New Roman" pitchFamily="18" charset="0"/>
            </a:endParaRPr>
          </a:p>
          <a:p>
            <a:pPr algn="just" defTabSz="703402" eaLnBrk="0" hangingPunct="0"/>
            <a:endParaRPr lang="it-IT" sz="1200" b="1" dirty="0">
              <a:solidFill>
                <a:srgbClr val="0033CC"/>
              </a:solidFill>
              <a:latin typeface="+mj-lt"/>
              <a:cs typeface="Times New Roman" pitchFamily="18" charset="0"/>
            </a:endParaRPr>
          </a:p>
          <a:p>
            <a:pPr algn="just" defTabSz="703402" eaLnBrk="0" hangingPunct="0"/>
            <a:endParaRPr lang="it-IT" sz="1200" b="1" dirty="0">
              <a:solidFill>
                <a:srgbClr val="0033CC"/>
              </a:solidFill>
              <a:latin typeface="+mj-lt"/>
              <a:cs typeface="Times New Roman" pitchFamily="18" charset="0"/>
            </a:endParaRPr>
          </a:p>
          <a:p>
            <a:pPr algn="just" defTabSz="703402" eaLnBrk="0" hangingPunct="0"/>
            <a:r>
              <a:rPr lang="it-IT" sz="1200" b="1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2</a:t>
            </a:r>
            <a:r>
              <a:rPr lang="it-IT" sz="1200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 </a:t>
            </a:r>
            <a:r>
              <a:rPr lang="sk-SK" sz="1200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Otvoril ústa a učil ich</a:t>
            </a:r>
            <a:r>
              <a:rPr lang="it-IT" sz="1200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:</a:t>
            </a:r>
          </a:p>
          <a:p>
            <a:pPr algn="just" defTabSz="703402" eaLnBrk="0" hangingPunct="0"/>
            <a:r>
              <a:rPr lang="it-IT" sz="1200" b="1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3 </a:t>
            </a:r>
            <a:r>
              <a:rPr lang="it-IT" sz="1200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«</a:t>
            </a:r>
            <a:r>
              <a:rPr lang="sk-SK" sz="1200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Blahoslavení chudobní v duchu, lebo ich je nebeské kráľovstvo</a:t>
            </a:r>
            <a:r>
              <a:rPr lang="it-IT" sz="1200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.</a:t>
            </a:r>
          </a:p>
          <a:p>
            <a:pPr algn="just" defTabSz="703402"/>
            <a:r>
              <a:rPr lang="it-IT" sz="1200" b="1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4 </a:t>
            </a:r>
            <a:r>
              <a:rPr lang="sk-SK" sz="1200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Blahoslavení plačúci, lebo oni budú potešení</a:t>
            </a:r>
            <a:r>
              <a:rPr lang="it-IT" sz="1200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.</a:t>
            </a:r>
          </a:p>
          <a:p>
            <a:pPr algn="just" defTabSz="703402"/>
            <a:r>
              <a:rPr lang="it-IT" sz="1200" b="1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5 </a:t>
            </a:r>
            <a:r>
              <a:rPr lang="sk-SK" sz="1200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Blahoslavení tichí, lebo oni budú dedičmi zeme</a:t>
            </a:r>
            <a:r>
              <a:rPr lang="it-IT" sz="1200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.</a:t>
            </a:r>
          </a:p>
          <a:p>
            <a:pPr algn="just" defTabSz="703402"/>
            <a:r>
              <a:rPr lang="it-IT" sz="1200" b="1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6</a:t>
            </a:r>
            <a:r>
              <a:rPr lang="it-IT" sz="1200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 </a:t>
            </a:r>
            <a:r>
              <a:rPr lang="sk-SK" sz="1200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Blahoslavení lační a smädní po spravodlivosti</a:t>
            </a:r>
            <a:r>
              <a:rPr lang="it-IT" sz="1200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, </a:t>
            </a:r>
            <a:r>
              <a:rPr lang="sk-SK" sz="1200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 lebo oni budú nasýtení</a:t>
            </a:r>
            <a:r>
              <a:rPr lang="it-IT" sz="1200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.</a:t>
            </a:r>
          </a:p>
          <a:p>
            <a:pPr algn="just" defTabSz="703402"/>
            <a:r>
              <a:rPr lang="it-IT" sz="1200" b="1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7 </a:t>
            </a:r>
            <a:r>
              <a:rPr lang="sk-SK" sz="1200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Blahoslavení milosrdní, lebo oni dosiahnu milosrdenstvo</a:t>
            </a:r>
            <a:r>
              <a:rPr lang="it-IT" sz="1200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.</a:t>
            </a:r>
          </a:p>
          <a:p>
            <a:pPr algn="just" defTabSz="703402"/>
            <a:r>
              <a:rPr lang="it-IT" sz="1200" b="1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8</a:t>
            </a:r>
            <a:r>
              <a:rPr lang="it-IT" sz="1200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 </a:t>
            </a:r>
            <a:r>
              <a:rPr lang="sk-SK" sz="1200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Blahoslavení čistého srdca, lebo oni uvidia Boha</a:t>
            </a:r>
            <a:r>
              <a:rPr lang="it-IT" sz="1200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.</a:t>
            </a:r>
          </a:p>
          <a:p>
            <a:pPr algn="just" defTabSz="703402"/>
            <a:r>
              <a:rPr lang="it-IT" sz="1200" b="1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9 </a:t>
            </a:r>
            <a:r>
              <a:rPr lang="sk-SK" sz="1200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Blahoslavení tí, čo šíria pokoj, lebo ich  budú volať Božími synmi</a:t>
            </a:r>
            <a:r>
              <a:rPr lang="it-IT" sz="1200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.</a:t>
            </a:r>
          </a:p>
          <a:p>
            <a:pPr algn="just" defTabSz="703402"/>
            <a:r>
              <a:rPr lang="it-IT" sz="1200" b="1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10</a:t>
            </a:r>
            <a:r>
              <a:rPr lang="it-IT" sz="1200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 </a:t>
            </a:r>
            <a:r>
              <a:rPr lang="sk-SK" sz="1200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Blahoslavení prenasledovaní pre spravodlivosť, lebo ich je nebeské kráľovstvo</a:t>
            </a:r>
            <a:r>
              <a:rPr lang="it-IT" sz="1200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.</a:t>
            </a:r>
          </a:p>
          <a:p>
            <a:pPr algn="just" defTabSz="703402"/>
            <a:r>
              <a:rPr lang="it-IT" sz="1200" b="1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11 </a:t>
            </a:r>
            <a:r>
              <a:rPr lang="sk-SK" sz="1200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Blahoslavení ste, keď vás budú pre mňa potupovať a prenasledovať</a:t>
            </a:r>
            <a:r>
              <a:rPr lang="it-IT" sz="1200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, </a:t>
            </a:r>
            <a:r>
              <a:rPr lang="sk-SK" sz="1200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a všetko zlé na vás nepravdivo hovoriť; </a:t>
            </a:r>
            <a:endParaRPr lang="it-IT" sz="1200" dirty="0">
              <a:solidFill>
                <a:srgbClr val="0033CC"/>
              </a:solidFill>
              <a:latin typeface="+mj-lt"/>
              <a:cs typeface="Times New Roman" pitchFamily="18" charset="0"/>
            </a:endParaRPr>
          </a:p>
          <a:p>
            <a:pPr algn="just" defTabSz="703402"/>
            <a:r>
              <a:rPr lang="it-IT" sz="1200" b="1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12</a:t>
            </a:r>
            <a:r>
              <a:rPr lang="it-IT" sz="1200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 ra</a:t>
            </a:r>
            <a:r>
              <a:rPr lang="sk-SK" sz="1200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dujte sa a jasajte, lebo máte hojnú odmenu v nebi. Tak prenasledovali aj prorokov, ktorí boli pred vami.</a:t>
            </a:r>
            <a:r>
              <a:rPr lang="it-IT" sz="1200" dirty="0">
                <a:solidFill>
                  <a:srgbClr val="0033CC"/>
                </a:solidFill>
                <a:latin typeface="+mj-lt"/>
                <a:cs typeface="Times New Roman" pitchFamily="18" charset="0"/>
              </a:rPr>
              <a:t> </a:t>
            </a:r>
          </a:p>
          <a:p>
            <a:pPr algn="just" defTabSz="703402" eaLnBrk="0" hangingPunct="0"/>
            <a:endParaRPr lang="it-IT" sz="1200" dirty="0">
              <a:solidFill>
                <a:srgbClr val="0033CC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7" name="Text Box 95"/>
          <p:cNvSpPr txBox="1">
            <a:spLocks noChangeArrowheads="1"/>
          </p:cNvSpPr>
          <p:nvPr/>
        </p:nvSpPr>
        <p:spPr bwMode="auto">
          <a:xfrm>
            <a:off x="975921" y="249578"/>
            <a:ext cx="2835539" cy="291170"/>
          </a:xfrm>
          <a:prstGeom prst="rect">
            <a:avLst/>
          </a:prstGeom>
          <a:gradFill rotWithShape="1">
            <a:gsLst>
              <a:gs pos="0">
                <a:srgbClr val="92D050"/>
              </a:gs>
              <a:gs pos="100000">
                <a:srgbClr val="CCFFCC"/>
              </a:gs>
            </a:gsLst>
            <a:lin ang="5400000" scaled="1"/>
          </a:gradFill>
          <a:ln w="12700">
            <a:solidFill>
              <a:srgbClr val="008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defTabSz="703402" eaLnBrk="0" hangingPunct="0">
              <a:defRPr/>
            </a:pPr>
            <a:r>
              <a:rPr lang="it-IT" sz="1292" b="1" dirty="0">
                <a:latin typeface="+mj-lt"/>
              </a:rPr>
              <a:t>MA</a:t>
            </a:r>
            <a:r>
              <a:rPr lang="sk-SK" sz="1292" b="1" dirty="0">
                <a:latin typeface="+mj-lt"/>
              </a:rPr>
              <a:t>TÚŠ</a:t>
            </a:r>
            <a:r>
              <a:rPr lang="it-IT" sz="1292" b="1" dirty="0">
                <a:latin typeface="+mj-lt"/>
              </a:rPr>
              <a:t> (Mt </a:t>
            </a:r>
            <a:r>
              <a:rPr lang="sk-SK" sz="1292" b="1" dirty="0">
                <a:latin typeface="+mj-lt"/>
              </a:rPr>
              <a:t>5</a:t>
            </a:r>
            <a:r>
              <a:rPr lang="it-IT" sz="1292" b="1" dirty="0">
                <a:latin typeface="+mj-lt"/>
              </a:rPr>
              <a:t>,</a:t>
            </a:r>
            <a:r>
              <a:rPr lang="sk-SK" sz="1292" b="1" dirty="0">
                <a:latin typeface="+mj-lt"/>
              </a:rPr>
              <a:t>1</a:t>
            </a:r>
            <a:r>
              <a:rPr lang="it-IT" sz="1292" b="1" dirty="0">
                <a:latin typeface="+mj-lt"/>
              </a:rPr>
              <a:t>-</a:t>
            </a:r>
            <a:r>
              <a:rPr lang="sk-SK" sz="1292" b="1" dirty="0">
                <a:latin typeface="+mj-lt"/>
              </a:rPr>
              <a:t>12</a:t>
            </a:r>
            <a:r>
              <a:rPr lang="it-IT" sz="1292" b="1" dirty="0">
                <a:latin typeface="+mj-lt"/>
              </a:rPr>
              <a:t>)</a:t>
            </a:r>
          </a:p>
        </p:txBody>
      </p:sp>
      <p:sp>
        <p:nvSpPr>
          <p:cNvPr id="38" name="Text Box 95"/>
          <p:cNvSpPr txBox="1">
            <a:spLocks noChangeArrowheads="1"/>
          </p:cNvSpPr>
          <p:nvPr/>
        </p:nvSpPr>
        <p:spPr bwMode="auto">
          <a:xfrm>
            <a:off x="5196244" y="137546"/>
            <a:ext cx="2835539" cy="291170"/>
          </a:xfrm>
          <a:prstGeom prst="rect">
            <a:avLst/>
          </a:prstGeom>
          <a:gradFill rotWithShape="1">
            <a:gsLst>
              <a:gs pos="0">
                <a:srgbClr val="FFC000"/>
              </a:gs>
              <a:gs pos="100000">
                <a:srgbClr val="CCFFCC"/>
              </a:gs>
            </a:gsLst>
            <a:lin ang="5400000" scaled="1"/>
          </a:gradFill>
          <a:ln w="12700">
            <a:solidFill>
              <a:srgbClr val="FFC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defTabSz="703402" eaLnBrk="0" hangingPunct="0">
              <a:defRPr/>
            </a:pPr>
            <a:r>
              <a:rPr lang="it-IT" sz="1292" b="1" dirty="0">
                <a:latin typeface="+mj-lt"/>
              </a:rPr>
              <a:t>LU</a:t>
            </a:r>
            <a:r>
              <a:rPr lang="sk-SK" sz="1292" b="1" dirty="0">
                <a:latin typeface="+mj-lt"/>
              </a:rPr>
              <a:t>KÁŠ</a:t>
            </a:r>
            <a:r>
              <a:rPr lang="it-IT" sz="1292" b="1" dirty="0">
                <a:latin typeface="+mj-lt"/>
              </a:rPr>
              <a:t> (L</a:t>
            </a:r>
            <a:r>
              <a:rPr lang="sk-SK" sz="1292" b="1" dirty="0">
                <a:latin typeface="+mj-lt"/>
              </a:rPr>
              <a:t>k</a:t>
            </a:r>
            <a:r>
              <a:rPr lang="it-IT" sz="1292" b="1" dirty="0">
                <a:latin typeface="+mj-lt"/>
              </a:rPr>
              <a:t> </a:t>
            </a:r>
            <a:r>
              <a:rPr lang="sk-SK" sz="1292" b="1" dirty="0">
                <a:latin typeface="+mj-lt"/>
              </a:rPr>
              <a:t>6</a:t>
            </a:r>
            <a:r>
              <a:rPr lang="it-IT" sz="1292" b="1" dirty="0">
                <a:latin typeface="+mj-lt"/>
              </a:rPr>
              <a:t>,</a:t>
            </a:r>
            <a:r>
              <a:rPr lang="sk-SK" sz="1292" b="1" dirty="0">
                <a:latin typeface="+mj-lt"/>
              </a:rPr>
              <a:t>17</a:t>
            </a:r>
            <a:r>
              <a:rPr lang="it-IT" sz="1292" b="1" dirty="0">
                <a:latin typeface="+mj-lt"/>
              </a:rPr>
              <a:t>-</a:t>
            </a:r>
            <a:r>
              <a:rPr lang="sk-SK" sz="1292" b="1" dirty="0">
                <a:latin typeface="+mj-lt"/>
              </a:rPr>
              <a:t>26</a:t>
            </a:r>
            <a:r>
              <a:rPr lang="it-IT" sz="1292" b="1" dirty="0">
                <a:latin typeface="+mj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209347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sk-SK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sk-SK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lahoslavení</a:t>
            </a:r>
            <a:r>
              <a:rPr lang="it-IT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sk-SK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448056" y="1531495"/>
            <a:ext cx="846734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800" dirty="0" smtClean="0"/>
              <a:t>V evanjeliu podľa Matúša, prvé slovo, ktoré Ježiš vysloví je “Blahoslavení”: </a:t>
            </a:r>
            <a:r>
              <a:rPr lang="sk-SK" sz="2800" b="1" dirty="0" smtClean="0"/>
              <a:t>je to pozvanie k plnému šťastiu.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800" dirty="0" smtClean="0"/>
              <a:t>Slovo “Blahoslavení” pôvodne označovalo stav dokonalého šťastia a spokojnosti, čo bolo vyhradené jedine bohom.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800" dirty="0" smtClean="0"/>
              <a:t>Slovo “Blahoslavení” je možné preložiť viac expresívnym spôsobom ako </a:t>
            </a:r>
            <a:r>
              <a:rPr lang="sk-SK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“šťastní”.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sz="2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k-SK" sz="2800" b="1" dirty="0" smtClean="0"/>
              <a:t>Blahoslavenstvá sa nás pýtajú či sme, alebo nie sme šťastní a prečo.</a:t>
            </a:r>
            <a:endParaRPr lang="sk-SK" sz="2800" b="1" dirty="0"/>
          </a:p>
        </p:txBody>
      </p:sp>
    </p:spTree>
    <p:extLst>
      <p:ext uri="{BB962C8B-B14F-4D97-AF65-F5344CB8AC3E}">
        <p14:creationId xmlns:p14="http://schemas.microsoft.com/office/powerpoint/2010/main" xmlns="" val="421980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Čo znamená byť šťastným?</a:t>
            </a:r>
            <a:endParaRPr lang="sk-SK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329184" y="1558927"/>
            <a:ext cx="86685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800" dirty="0" smtClean="0"/>
              <a:t>Mať budúcnosť pred sebou: </a:t>
            </a:r>
            <a:r>
              <a:rPr lang="sk-SK" sz="2800" b="1" dirty="0" smtClean="0"/>
              <a:t>Ježiš nás pozýva k šťastiu teraz v perspektíve budúcnosti</a:t>
            </a:r>
            <a:r>
              <a:rPr lang="sk-SK" sz="2800" dirty="0" smtClean="0"/>
              <a:t>, ktorú máme pred sebou.</a:t>
            </a:r>
          </a:p>
          <a:p>
            <a:endParaRPr lang="sk-SK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800" dirty="0" smtClean="0"/>
              <a:t>Vytvoriť v prítomnosti vhodné podmienky: </a:t>
            </a:r>
            <a:r>
              <a:rPr lang="sk-SK" sz="2800" b="1" dirty="0" smtClean="0">
                <a:solidFill>
                  <a:srgbClr val="FF0000"/>
                </a:solidFill>
              </a:rPr>
              <a:t>Šťastie nerastie na hocijakej pôde, potrebuje zvláštnu pôdu, kde môže zapustiť korene.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800" dirty="0" smtClean="0"/>
              <a:t>Postaviť všetko na udalosti, ktorá sa už stala: Blahoslavenstvá neodzrkadľujú abstraktný ideál, ale samu Ježišovu skúsenosť. </a:t>
            </a:r>
            <a:r>
              <a:rPr lang="sk-SK" sz="2800" b="1" dirty="0" smtClean="0"/>
              <a:t>Šťastie, ktoré Ježiš ponúka </a:t>
            </a:r>
            <a:br>
              <a:rPr lang="sk-SK" sz="2800" b="1" dirty="0" smtClean="0"/>
            </a:br>
            <a:r>
              <a:rPr lang="sk-SK" sz="2800" b="1" dirty="0" smtClean="0"/>
              <a:t>je v prvom rade jeho.</a:t>
            </a:r>
            <a:endParaRPr lang="sk-SK" sz="2800" b="1" dirty="0"/>
          </a:p>
        </p:txBody>
      </p:sp>
    </p:spTree>
    <p:extLst>
      <p:ext uri="{BB962C8B-B14F-4D97-AF65-F5344CB8AC3E}">
        <p14:creationId xmlns:p14="http://schemas.microsoft.com/office/powerpoint/2010/main" xmlns="" val="24400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igura a mano libera 3"/>
          <p:cNvSpPr/>
          <p:nvPr/>
        </p:nvSpPr>
        <p:spPr>
          <a:xfrm>
            <a:off x="130420" y="857251"/>
            <a:ext cx="8793773" cy="42496"/>
          </a:xfrm>
          <a:custGeom>
            <a:avLst/>
            <a:gdLst>
              <a:gd name="connsiteX0" fmla="*/ 0 w 9448800"/>
              <a:gd name="connsiteY0" fmla="*/ 0 h 0"/>
              <a:gd name="connsiteX1" fmla="*/ 9448800 w 94488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448800">
                <a:moveTo>
                  <a:pt x="0" y="0"/>
                </a:moveTo>
                <a:lnTo>
                  <a:pt x="9448800" y="0"/>
                </a:lnTo>
              </a:path>
            </a:pathLst>
          </a:cu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it-IT" sz="1662"/>
          </a:p>
        </p:txBody>
      </p:sp>
      <p:sp>
        <p:nvSpPr>
          <p:cNvPr id="21" name="Figura a mano libera 20"/>
          <p:cNvSpPr/>
          <p:nvPr/>
        </p:nvSpPr>
        <p:spPr>
          <a:xfrm>
            <a:off x="130420" y="857251"/>
            <a:ext cx="8793773" cy="42496"/>
          </a:xfrm>
          <a:custGeom>
            <a:avLst/>
            <a:gdLst>
              <a:gd name="connsiteX0" fmla="*/ 0 w 9448800"/>
              <a:gd name="connsiteY0" fmla="*/ 0 h 0"/>
              <a:gd name="connsiteX1" fmla="*/ 9448800 w 94488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448800">
                <a:moveTo>
                  <a:pt x="0" y="0"/>
                </a:moveTo>
                <a:lnTo>
                  <a:pt x="9448800" y="0"/>
                </a:lnTo>
              </a:path>
            </a:pathLst>
          </a:cu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it-IT" sz="1662"/>
          </a:p>
        </p:txBody>
      </p:sp>
      <p:sp>
        <p:nvSpPr>
          <p:cNvPr id="4123" name="Text Box 25"/>
          <p:cNvSpPr txBox="1">
            <a:spLocks noChangeArrowheads="1"/>
          </p:cNvSpPr>
          <p:nvPr/>
        </p:nvSpPr>
        <p:spPr bwMode="auto">
          <a:xfrm>
            <a:off x="4534633" y="1491536"/>
            <a:ext cx="4224704" cy="415498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sk-SK" sz="1200" b="1" dirty="0">
                <a:solidFill>
                  <a:srgbClr val="FF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Tí, ktorí sa rozhodnú podeliť sa so všetkým čo majú: Blahoslavení! Pretože Boh sa o nich stará.</a:t>
            </a:r>
          </a:p>
          <a:p>
            <a:pPr algn="just" eaLnBrk="0" hangingPunct="0"/>
            <a:endParaRPr lang="sk-SK" sz="1200" b="1" dirty="0">
              <a:solidFill>
                <a:srgbClr val="FF0000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pPr algn="just" eaLnBrk="0" hangingPunct="0"/>
            <a:r>
              <a:rPr lang="sk-SK" sz="1200" b="1" dirty="0">
                <a:solidFill>
                  <a:srgbClr val="FF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Utláčaní: Blahoslavení! Pretože sa skončí ich utláčanie.</a:t>
            </a:r>
          </a:p>
          <a:p>
            <a:pPr algn="just" eaLnBrk="0" hangingPunct="0"/>
            <a:endParaRPr lang="sk-SK" sz="1200" b="1" dirty="0">
              <a:solidFill>
                <a:srgbClr val="FF0000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pPr algn="just" eaLnBrk="0" hangingPunct="0"/>
            <a:r>
              <a:rPr lang="sk-SK" sz="1200" b="1" dirty="0">
                <a:solidFill>
                  <a:srgbClr val="FF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Vylúčení: Blahoslavení! Lebo znovu nájdu dôstojnosť.</a:t>
            </a:r>
          </a:p>
          <a:p>
            <a:pPr algn="just" eaLnBrk="0" hangingPunct="0"/>
            <a:endParaRPr lang="sk-SK" sz="1200" b="1" dirty="0">
              <a:solidFill>
                <a:srgbClr val="FF0000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pPr algn="just" eaLnBrk="0" hangingPunct="0"/>
            <a:r>
              <a:rPr lang="sk-SK" sz="1200" b="1" dirty="0">
                <a:solidFill>
                  <a:srgbClr val="FF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Tí, ktorí žijú pre spravodlivosť: Blahoslavení! Lebo oni dosiahnu zadosťučinenie.</a:t>
            </a:r>
          </a:p>
          <a:p>
            <a:pPr algn="just" eaLnBrk="0" hangingPunct="0"/>
            <a:endParaRPr lang="sk-SK" sz="1200" b="1" dirty="0">
              <a:solidFill>
                <a:srgbClr val="FF0000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pPr algn="just" eaLnBrk="0" hangingPunct="0"/>
            <a:r>
              <a:rPr lang="sk-SK" sz="1200" b="1" dirty="0">
                <a:solidFill>
                  <a:srgbClr val="FF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Tí, čo sú vždy pripravení pomôcť: Blahoslavení! Lebo im Boh vždy pomôže.</a:t>
            </a:r>
          </a:p>
          <a:p>
            <a:pPr algn="just" eaLnBrk="0" hangingPunct="0"/>
            <a:endParaRPr lang="sk-SK" sz="1200" b="1" dirty="0">
              <a:solidFill>
                <a:srgbClr val="FF0000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pPr algn="just" eaLnBrk="0" hangingPunct="0"/>
            <a:r>
              <a:rPr lang="sk-SK" sz="1200" b="1" dirty="0">
                <a:solidFill>
                  <a:srgbClr val="FF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Tí, ktorí sú úprimní: Blahoslavení! Budú vždy v Božej prítomnosti.</a:t>
            </a:r>
          </a:p>
          <a:p>
            <a:pPr algn="just" eaLnBrk="0" hangingPunct="0"/>
            <a:endParaRPr lang="sk-SK" sz="1200" b="1" dirty="0">
              <a:solidFill>
                <a:srgbClr val="FF0000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pPr algn="just" eaLnBrk="0" hangingPunct="0"/>
            <a:r>
              <a:rPr lang="sk-SK" sz="1200" b="1" dirty="0">
                <a:solidFill>
                  <a:srgbClr val="FF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Tí, ktorí pracujú pre šťastie človeka: Blahoslavení! Otec je s nimi.</a:t>
            </a:r>
          </a:p>
          <a:p>
            <a:pPr algn="just" eaLnBrk="0" hangingPunct="0"/>
            <a:endParaRPr lang="sk-SK" sz="1200" b="1" dirty="0">
              <a:solidFill>
                <a:srgbClr val="FF0000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pPr algn="just" eaLnBrk="0" hangingPunct="0"/>
            <a:r>
              <a:rPr lang="sk-SK" sz="1200" b="1" dirty="0">
                <a:solidFill>
                  <a:srgbClr val="FF0000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Prenasledovaní pre ich vernosť Evanjeliu: Blahoslavení! Lebo Boh sa o nich stará.</a:t>
            </a:r>
          </a:p>
        </p:txBody>
      </p:sp>
      <p:sp>
        <p:nvSpPr>
          <p:cNvPr id="4124" name="Text Box 26"/>
          <p:cNvSpPr txBox="1">
            <a:spLocks noChangeArrowheads="1"/>
          </p:cNvSpPr>
          <p:nvPr/>
        </p:nvSpPr>
        <p:spPr bwMode="auto">
          <a:xfrm>
            <a:off x="285750" y="1506436"/>
            <a:ext cx="4215911" cy="41549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703402" eaLnBrk="0" hangingPunct="0"/>
            <a:r>
              <a:rPr lang="sk-SK" sz="1200" b="1" dirty="0">
                <a:solidFill>
                  <a:srgbClr val="0033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Blahoslavení tí, ktorí sa rozhodnú žiť v chudobe, lebo tí majú Boha za kráľa.</a:t>
            </a:r>
          </a:p>
          <a:p>
            <a:pPr algn="just" defTabSz="703402" eaLnBrk="0" hangingPunct="0"/>
            <a:endParaRPr lang="it-IT" sz="1200" b="1" dirty="0">
              <a:solidFill>
                <a:srgbClr val="0033CC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pPr algn="just" defTabSz="703402"/>
            <a:r>
              <a:rPr lang="sk-SK" sz="1200" b="1" dirty="0">
                <a:solidFill>
                  <a:srgbClr val="0033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Blahoslavení utláčaní, lebo oni budú oslobodení.</a:t>
            </a:r>
          </a:p>
          <a:p>
            <a:pPr algn="just" defTabSz="703402"/>
            <a:endParaRPr lang="sk-SK" sz="1200" b="1" dirty="0">
              <a:solidFill>
                <a:srgbClr val="0033CC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pPr algn="just" defTabSz="703402"/>
            <a:endParaRPr lang="sk-SK" sz="1200" b="1" dirty="0" smtClean="0">
              <a:solidFill>
                <a:srgbClr val="0033CC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pPr algn="just" defTabSz="703402"/>
            <a:r>
              <a:rPr lang="sk-SK" sz="1200" b="1" dirty="0" smtClean="0">
                <a:solidFill>
                  <a:srgbClr val="0033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Blahoslavení </a:t>
            </a:r>
            <a:r>
              <a:rPr lang="sk-SK" sz="1200" b="1" dirty="0">
                <a:solidFill>
                  <a:srgbClr val="0033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vydedení, lebo oni zdedia zem.</a:t>
            </a:r>
          </a:p>
          <a:p>
            <a:pPr algn="just" defTabSz="703402"/>
            <a:endParaRPr lang="sk-SK" sz="1200" b="1" dirty="0">
              <a:solidFill>
                <a:srgbClr val="0033CC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pPr algn="just" defTabSz="703402"/>
            <a:r>
              <a:rPr lang="sk-SK" sz="1200" b="1" dirty="0">
                <a:solidFill>
                  <a:srgbClr val="0033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Blahoslavení lační a smädní po tejto spravodlivosti, lebo oni budú nasýtení.</a:t>
            </a:r>
          </a:p>
          <a:p>
            <a:pPr algn="just" defTabSz="703402"/>
            <a:endParaRPr lang="sk-SK" sz="1200" b="1" dirty="0">
              <a:solidFill>
                <a:srgbClr val="0033CC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pPr algn="just" defTabSz="703402"/>
            <a:r>
              <a:rPr lang="sk-SK" sz="1200" b="1" dirty="0">
                <a:solidFill>
                  <a:srgbClr val="0033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Blahoslavení tí, čo pomáhajú, lebo im Boh pomôže.</a:t>
            </a:r>
          </a:p>
          <a:p>
            <a:pPr algn="just" defTabSz="703402"/>
            <a:endParaRPr lang="sk-SK" sz="1200" b="1" dirty="0">
              <a:solidFill>
                <a:srgbClr val="0033CC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pPr algn="just" defTabSz="703402"/>
            <a:endParaRPr lang="sk-SK" sz="1200" b="1" dirty="0">
              <a:solidFill>
                <a:srgbClr val="0033CC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pPr algn="just" defTabSz="703402"/>
            <a:r>
              <a:rPr lang="sk-SK" sz="1200" b="1" dirty="0">
                <a:solidFill>
                  <a:srgbClr val="0033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Blahoslavení čistí, lebo oni budú v intimite s Bohom.</a:t>
            </a:r>
          </a:p>
          <a:p>
            <a:pPr algn="just" defTabSz="703402"/>
            <a:endParaRPr lang="sk-SK" sz="1200" b="1" dirty="0">
              <a:solidFill>
                <a:srgbClr val="0033CC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pPr algn="just" defTabSz="703402"/>
            <a:endParaRPr lang="sk-SK" sz="1200" b="1" dirty="0">
              <a:solidFill>
                <a:srgbClr val="0033CC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pPr algn="just" defTabSz="703402"/>
            <a:r>
              <a:rPr lang="sk-SK" sz="1200" b="1" dirty="0">
                <a:solidFill>
                  <a:srgbClr val="0033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Blahoslavení budovatelia pokoja, lebo ich Boh uzná za svojich synov.</a:t>
            </a:r>
          </a:p>
          <a:p>
            <a:pPr algn="just" defTabSz="703402"/>
            <a:endParaRPr lang="sk-SK" sz="1200" b="1" dirty="0">
              <a:solidFill>
                <a:srgbClr val="0033CC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  <a:p>
            <a:pPr algn="just" defTabSz="703402"/>
            <a:r>
              <a:rPr lang="sk-SK" sz="1200" b="1" dirty="0">
                <a:solidFill>
                  <a:srgbClr val="0033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Blahoslavení prenasledovaní pre ich vernosť, lebo Boh je ich kráľom.</a:t>
            </a:r>
            <a:endParaRPr lang="it-IT" sz="1200" dirty="0">
              <a:solidFill>
                <a:srgbClr val="0033CC"/>
              </a:solidFill>
              <a:latin typeface="Comic Sans MS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281324" y="742368"/>
            <a:ext cx="4220337" cy="490006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100000">
                <a:srgbClr val="CCFFFF"/>
              </a:gs>
            </a:gsLst>
            <a:lin ang="5400000" scaled="1"/>
          </a:gradFill>
          <a:ln w="12700">
            <a:solidFill>
              <a:srgbClr val="0033CC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defTabSz="703402" eaLnBrk="0" hangingPunct="0">
              <a:defRPr/>
            </a:pPr>
            <a:r>
              <a:rPr lang="it-IT" sz="1292" b="1" dirty="0">
                <a:latin typeface="Comic Sans MS" pitchFamily="66" charset="0"/>
              </a:rPr>
              <a:t>T</a:t>
            </a:r>
            <a:r>
              <a:rPr lang="sk-SK" sz="1292" b="1" dirty="0">
                <a:latin typeface="Comic Sans MS" pitchFamily="66" charset="0"/>
              </a:rPr>
              <a:t>EOLOGICKÁ INTERPRETÁCIA</a:t>
            </a:r>
            <a:endParaRPr lang="it-IT" sz="1292" b="1" dirty="0">
              <a:latin typeface="Comic Sans MS" pitchFamily="66" charset="0"/>
            </a:endParaRPr>
          </a:p>
          <a:p>
            <a:pPr algn="ctr" defTabSz="703402" eaLnBrk="0" hangingPunct="0">
              <a:defRPr/>
            </a:pPr>
            <a:r>
              <a:rPr lang="it-IT" sz="1292" b="1" dirty="0">
                <a:latin typeface="Comic Sans MS" pitchFamily="66" charset="0"/>
              </a:rPr>
              <a:t>(</a:t>
            </a:r>
            <a:r>
              <a:rPr lang="sk-SK" sz="1292" b="1" dirty="0">
                <a:latin typeface="Comic Sans MS" pitchFamily="66" charset="0"/>
              </a:rPr>
              <a:t>T</a:t>
            </a:r>
            <a:r>
              <a:rPr lang="it-IT" sz="1292" b="1" dirty="0">
                <a:latin typeface="Comic Sans MS" pitchFamily="66" charset="0"/>
              </a:rPr>
              <a:t>I)</a:t>
            </a:r>
          </a:p>
        </p:txBody>
      </p: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4501661" y="742369"/>
            <a:ext cx="4220337" cy="490006"/>
          </a:xfrm>
          <a:prstGeom prst="rect">
            <a:avLst/>
          </a:prstGeom>
          <a:gradFill rotWithShape="1">
            <a:gsLst>
              <a:gs pos="0">
                <a:srgbClr val="FF9999"/>
              </a:gs>
              <a:gs pos="100000">
                <a:srgbClr val="FFCCCC"/>
              </a:gs>
            </a:gsLst>
            <a:lin ang="5400000" scaled="1"/>
          </a:gradFill>
          <a:ln w="12700">
            <a:solidFill>
              <a:srgbClr val="FF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defTabSz="703402" eaLnBrk="0" hangingPunct="0">
              <a:defRPr/>
            </a:pPr>
            <a:r>
              <a:rPr lang="sk-SK" sz="1292" b="1" dirty="0">
                <a:latin typeface="Comic Sans MS" pitchFamily="66" charset="0"/>
              </a:rPr>
              <a:t>PASTORAČNÁ INTERPRETÁCIA</a:t>
            </a:r>
            <a:r>
              <a:rPr lang="it-IT" sz="1292" b="1" dirty="0">
                <a:latin typeface="Comic Sans MS" pitchFamily="66" charset="0"/>
              </a:rPr>
              <a:t> </a:t>
            </a:r>
          </a:p>
          <a:p>
            <a:pPr algn="ctr" defTabSz="703402" eaLnBrk="0" hangingPunct="0">
              <a:defRPr/>
            </a:pPr>
            <a:r>
              <a:rPr lang="it-IT" sz="1292" b="1" dirty="0">
                <a:latin typeface="Comic Sans MS" pitchFamily="66" charset="0"/>
              </a:rPr>
              <a:t>(</a:t>
            </a:r>
            <a:r>
              <a:rPr lang="sk-SK" sz="1292" b="1" dirty="0">
                <a:latin typeface="Comic Sans MS" pitchFamily="66" charset="0"/>
              </a:rPr>
              <a:t>P</a:t>
            </a:r>
            <a:r>
              <a:rPr lang="it-IT" sz="1292" b="1" dirty="0">
                <a:latin typeface="Comic Sans MS" pitchFamily="66" charset="0"/>
              </a:rPr>
              <a:t>I)</a:t>
            </a:r>
          </a:p>
        </p:txBody>
      </p:sp>
      <p:sp>
        <p:nvSpPr>
          <p:cNvPr id="28" name="Text Box 95"/>
          <p:cNvSpPr txBox="1">
            <a:spLocks noChangeArrowheads="1"/>
          </p:cNvSpPr>
          <p:nvPr/>
        </p:nvSpPr>
        <p:spPr bwMode="auto">
          <a:xfrm>
            <a:off x="3083892" y="59574"/>
            <a:ext cx="2835539" cy="291170"/>
          </a:xfrm>
          <a:prstGeom prst="rect">
            <a:avLst/>
          </a:prstGeom>
          <a:gradFill rotWithShape="1">
            <a:gsLst>
              <a:gs pos="0">
                <a:srgbClr val="92D050"/>
              </a:gs>
              <a:gs pos="100000">
                <a:srgbClr val="CCFFCC"/>
              </a:gs>
            </a:gsLst>
            <a:lin ang="5400000" scaled="1"/>
          </a:gradFill>
          <a:ln w="12700">
            <a:solidFill>
              <a:srgbClr val="008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spAutoFit/>
          </a:bodyPr>
          <a:lstStyle/>
          <a:p>
            <a:pPr algn="ctr" defTabSz="703402" eaLnBrk="0" hangingPunct="0">
              <a:defRPr/>
            </a:pPr>
            <a:r>
              <a:rPr lang="it-IT" sz="1292" b="1" dirty="0">
                <a:latin typeface="Comic Sans MS" pitchFamily="66" charset="0"/>
              </a:rPr>
              <a:t>MAT</a:t>
            </a:r>
            <a:r>
              <a:rPr lang="sk-SK" sz="1292" b="1" dirty="0">
                <a:latin typeface="Comic Sans MS" pitchFamily="66" charset="0"/>
              </a:rPr>
              <a:t>ÚŠ</a:t>
            </a:r>
            <a:r>
              <a:rPr lang="it-IT" sz="1292" b="1" dirty="0">
                <a:latin typeface="Comic Sans MS" pitchFamily="66" charset="0"/>
              </a:rPr>
              <a:t> (Mt </a:t>
            </a:r>
            <a:r>
              <a:rPr lang="sk-SK" sz="1292" b="1" dirty="0">
                <a:latin typeface="Comic Sans MS" pitchFamily="66" charset="0"/>
              </a:rPr>
              <a:t>5</a:t>
            </a:r>
            <a:r>
              <a:rPr lang="it-IT" sz="1292" b="1" dirty="0">
                <a:latin typeface="Comic Sans MS" pitchFamily="66" charset="0"/>
              </a:rPr>
              <a:t>,</a:t>
            </a:r>
            <a:r>
              <a:rPr lang="sk-SK" sz="1292" b="1" dirty="0">
                <a:latin typeface="Comic Sans MS" pitchFamily="66" charset="0"/>
              </a:rPr>
              <a:t>3</a:t>
            </a:r>
            <a:r>
              <a:rPr lang="it-IT" sz="1292" b="1" dirty="0">
                <a:latin typeface="Comic Sans MS" pitchFamily="66" charset="0"/>
              </a:rPr>
              <a:t>-1</a:t>
            </a:r>
            <a:r>
              <a:rPr lang="sk-SK" sz="1292" b="1" dirty="0">
                <a:latin typeface="Comic Sans MS" pitchFamily="66" charset="0"/>
              </a:rPr>
              <a:t>0</a:t>
            </a:r>
            <a:r>
              <a:rPr lang="it-IT" sz="1292" b="1" dirty="0">
                <a:latin typeface="Comic Sans MS" pitchFamily="66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428403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76656" y="4974335"/>
            <a:ext cx="7772400" cy="1315403"/>
          </a:xfrm>
        </p:spPr>
        <p:txBody>
          <a:bodyPr/>
          <a:lstStyle/>
          <a:p>
            <a:r>
              <a:rPr lang="sk-SK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Blahoslavenstvá</a:t>
            </a:r>
            <a:endParaRPr lang="sk-SK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36726" y="740664"/>
            <a:ext cx="6652260" cy="44348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84160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Motí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</TotalTime>
  <Words>1145</Words>
  <Application>Microsoft Office PowerPoint</Application>
  <PresentationFormat>Prezentácia na obrazovke (4:3)</PresentationFormat>
  <Paragraphs>139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Blahoslavenstvá</vt:lpstr>
      <vt:lpstr>Snímka 2</vt:lpstr>
      <vt:lpstr>Snímka 3</vt:lpstr>
      <vt:lpstr>Snímka 4</vt:lpstr>
      <vt:lpstr>Blahoslavení…</vt:lpstr>
      <vt:lpstr>Čo znamená byť šťastným?</vt:lpstr>
      <vt:lpstr>Snímka 7</vt:lpstr>
      <vt:lpstr>Blahoslavenstvá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Blahoslavenstvá</dc:title>
  <dc:creator>admin</dc:creator>
  <cp:lastModifiedBy>Cyril</cp:lastModifiedBy>
  <cp:revision>10</cp:revision>
  <dcterms:created xsi:type="dcterms:W3CDTF">2017-05-16T07:10:20Z</dcterms:created>
  <dcterms:modified xsi:type="dcterms:W3CDTF">2017-05-25T10:10:20Z</dcterms:modified>
</cp:coreProperties>
</file>